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90" r:id="rId2"/>
    <p:sldId id="436" r:id="rId3"/>
    <p:sldId id="392" r:id="rId4"/>
    <p:sldId id="393" r:id="rId5"/>
    <p:sldId id="443" r:id="rId6"/>
    <p:sldId id="395" r:id="rId7"/>
    <p:sldId id="396" r:id="rId8"/>
    <p:sldId id="427" r:id="rId9"/>
    <p:sldId id="449" r:id="rId10"/>
    <p:sldId id="398" r:id="rId11"/>
    <p:sldId id="446" r:id="rId12"/>
    <p:sldId id="440" r:id="rId13"/>
    <p:sldId id="452" r:id="rId14"/>
    <p:sldId id="405" r:id="rId15"/>
    <p:sldId id="293" r:id="rId16"/>
    <p:sldId id="406" r:id="rId17"/>
    <p:sldId id="407" r:id="rId18"/>
    <p:sldId id="408" r:id="rId19"/>
    <p:sldId id="409" r:id="rId20"/>
    <p:sldId id="410" r:id="rId21"/>
    <p:sldId id="373" r:id="rId22"/>
    <p:sldId id="423" r:id="rId23"/>
    <p:sldId id="375" r:id="rId24"/>
    <p:sldId id="376" r:id="rId25"/>
    <p:sldId id="424" r:id="rId26"/>
    <p:sldId id="378" r:id="rId27"/>
    <p:sldId id="425" r:id="rId28"/>
    <p:sldId id="439" r:id="rId29"/>
    <p:sldId id="462" r:id="rId30"/>
    <p:sldId id="426" r:id="rId31"/>
    <p:sldId id="456" r:id="rId32"/>
    <p:sldId id="413" r:id="rId33"/>
    <p:sldId id="458" r:id="rId34"/>
    <p:sldId id="459" r:id="rId35"/>
    <p:sldId id="460" r:id="rId36"/>
    <p:sldId id="461" r:id="rId37"/>
    <p:sldId id="384" r:id="rId38"/>
    <p:sldId id="385" r:id="rId39"/>
    <p:sldId id="386" r:id="rId40"/>
    <p:sldId id="387" r:id="rId41"/>
    <p:sldId id="388" r:id="rId42"/>
    <p:sldId id="447" r:id="rId43"/>
    <p:sldId id="441" r:id="rId44"/>
    <p:sldId id="420" r:id="rId45"/>
    <p:sldId id="421" r:id="rId46"/>
    <p:sldId id="422" r:id="rId47"/>
    <p:sldId id="310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CF8"/>
    <a:srgbClr val="FE56FC"/>
    <a:srgbClr val="FD309F"/>
    <a:srgbClr val="733AEC"/>
    <a:srgbClr val="6600CC"/>
    <a:srgbClr val="57F3F3"/>
    <a:srgbClr val="6031BE"/>
    <a:srgbClr val="68FFFF"/>
    <a:srgbClr val="15FFD2"/>
    <a:srgbClr val="FFB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24" autoAdjust="0"/>
  </p:normalViewPr>
  <p:slideViewPr>
    <p:cSldViewPr>
      <p:cViewPr varScale="1">
        <p:scale>
          <a:sx n="112" d="100"/>
          <a:sy n="112" d="100"/>
        </p:scale>
        <p:origin x="15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A0F66-EED5-472C-B15A-21C3058E2A71}" type="doc">
      <dgm:prSet loTypeId="urn:microsoft.com/office/officeart/2005/8/layout/process4" loCatId="list" qsTypeId="urn:microsoft.com/office/officeart/2005/8/quickstyle/3d2#1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EACE26A0-CCC9-4016-90FC-887586EA81ED}">
      <dgm:prSet phldrT="[Текст]" custT="1"/>
      <dgm:spPr>
        <a:solidFill>
          <a:srgbClr val="FFCCCC"/>
        </a:solidFill>
      </dgm:spPr>
      <dgm:t>
        <a:bodyPr/>
        <a:lstStyle/>
        <a:p>
          <a:pPr rtl="0"/>
          <a:r>
            <a:rPr kumimoji="0" lang="ru-RU" sz="4000" b="0" i="0" u="none" strike="noStrike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Задача открытого типа</a:t>
          </a:r>
        </a:p>
      </dgm:t>
    </dgm:pt>
    <dgm:pt modelId="{05EB36D5-F64E-4C0D-9C35-FCE282423619}" type="parTrans" cxnId="{5720C87D-BAB6-434B-9920-BAFDA2E2624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8316103-43C1-491A-B0A1-0AA4CB831F74}" type="sibTrans" cxnId="{5720C87D-BAB6-434B-9920-BAFDA2E2624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28B6C5D7-B95B-4E23-98BC-30C4046130F6}">
      <dgm:prSet custT="1"/>
      <dgm:spPr>
        <a:solidFill>
          <a:srgbClr val="FFCCCC"/>
        </a:solidFill>
      </dgm:spPr>
      <dgm:t>
        <a:bodyPr/>
        <a:lstStyle/>
        <a:p>
          <a:pPr rtl="0"/>
          <a:r>
            <a:rPr kumimoji="0" lang="ru-RU" sz="4000" b="0" i="0" u="none" strike="noStrike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Педагогическая задача</a:t>
          </a:r>
        </a:p>
      </dgm:t>
    </dgm:pt>
    <dgm:pt modelId="{C942FD28-BC3B-4A5D-A99D-E234A9EEFD0B}" type="parTrans" cxnId="{18B34324-B66C-48BC-91F9-7C76A5B1B7F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96E3E944-3BF1-4FD8-B2AE-EA102F9BD0B1}" type="sibTrans" cxnId="{18B34324-B66C-48BC-91F9-7C76A5B1B7F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9913809-A2F1-4802-8F15-718870D7E305}">
      <dgm:prSet custT="1"/>
      <dgm:spPr>
        <a:solidFill>
          <a:srgbClr val="FFE5E5">
            <a:alpha val="90000"/>
          </a:srgbClr>
        </a:solidFill>
        <a:ln>
          <a:noFill/>
        </a:ln>
      </dgm:spPr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endParaRPr lang="ru-RU" sz="24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93CA67-AC92-4100-811A-2C17B82F10B6}" type="parTrans" cxnId="{7C7F3149-F70C-4FB3-A795-C000AD2685D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6238179-5CDB-461B-B899-7BB4221E7C16}" type="sibTrans" cxnId="{7C7F3149-F70C-4FB3-A795-C000AD2685D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9F29D527-E850-45AA-8C43-1869EAFF7E45}">
      <dgm:prSet phldrT="[Текст]" custT="1"/>
      <dgm:spPr>
        <a:solidFill>
          <a:srgbClr val="FFE5E5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Заполните пропуски:        3 + 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Wingdings"/>
            </a:rPr>
            <a:t>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&lt; 8	</a:t>
          </a:r>
        </a:p>
        <a:p>
          <a:pPr algn="l"/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                                           9 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Wingdings"/>
            </a:rPr>
            <a:t>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&gt; 2 + 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Wingdings"/>
            </a:rPr>
            <a:t></a:t>
          </a:r>
        </a:p>
        <a:p>
          <a:pPr algn="l"/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                                           9 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Wingdings"/>
            </a:rPr>
            <a:t>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= 2 + 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Wingdings"/>
            </a:rPr>
            <a:t></a:t>
          </a:r>
          <a:endParaRPr lang="ru-RU" sz="24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1F9D4B-4D36-4A1F-890F-D50C4AB1395B}" type="sibTrans" cxnId="{11B2AC92-8065-4F56-A53B-2AB8D0D32D6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526A8464-437F-4DE6-B9DC-76B6188497C7}" type="parTrans" cxnId="{11B2AC92-8065-4F56-A53B-2AB8D0D32D6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3E58A526-990D-4E59-A933-5573158A2578}" type="pres">
      <dgm:prSet presAssocID="{E8AA0F66-EED5-472C-B15A-21C3058E2A71}" presName="Name0" presStyleCnt="0">
        <dgm:presLayoutVars>
          <dgm:dir/>
          <dgm:animLvl val="lvl"/>
          <dgm:resizeHandles val="exact"/>
        </dgm:presLayoutVars>
      </dgm:prSet>
      <dgm:spPr/>
    </dgm:pt>
    <dgm:pt modelId="{FCBC5058-AEDC-471B-8E3D-ABDA5BB9621A}" type="pres">
      <dgm:prSet presAssocID="{28B6C5D7-B95B-4E23-98BC-30C4046130F6}" presName="boxAndChildren" presStyleCnt="0"/>
      <dgm:spPr/>
    </dgm:pt>
    <dgm:pt modelId="{F95AD067-B31F-43B1-B45E-83D32E6666EF}" type="pres">
      <dgm:prSet presAssocID="{28B6C5D7-B95B-4E23-98BC-30C4046130F6}" presName="parentTextBox" presStyleLbl="node1" presStyleIdx="0" presStyleCnt="2"/>
      <dgm:spPr/>
    </dgm:pt>
    <dgm:pt modelId="{D6EAE9E3-B92E-44F0-AD22-FA5760FB71E2}" type="pres">
      <dgm:prSet presAssocID="{28B6C5D7-B95B-4E23-98BC-30C4046130F6}" presName="entireBox" presStyleLbl="node1" presStyleIdx="0" presStyleCnt="2" custScaleY="122769" custLinFactNeighborX="-2062" custLinFactNeighborY="-897"/>
      <dgm:spPr/>
    </dgm:pt>
    <dgm:pt modelId="{F8AEC056-89D5-4759-B087-CC5CD4C92023}" type="pres">
      <dgm:prSet presAssocID="{28B6C5D7-B95B-4E23-98BC-30C4046130F6}" presName="descendantBox" presStyleCnt="0"/>
      <dgm:spPr/>
    </dgm:pt>
    <dgm:pt modelId="{3296967A-EBCE-456B-8181-3C147F64557C}" type="pres">
      <dgm:prSet presAssocID="{19913809-A2F1-4802-8F15-718870D7E305}" presName="childTextBox" presStyleLbl="fgAccFollowNode1" presStyleIdx="0" presStyleCnt="2" custScaleY="182987" custLinFactNeighborX="9174" custLinFactNeighborY="14545">
        <dgm:presLayoutVars>
          <dgm:bulletEnabled val="1"/>
        </dgm:presLayoutVars>
      </dgm:prSet>
      <dgm:spPr/>
    </dgm:pt>
    <dgm:pt modelId="{9AEB536C-4929-42CA-8717-CD5D2638BEBB}" type="pres">
      <dgm:prSet presAssocID="{48316103-43C1-491A-B0A1-0AA4CB831F74}" presName="sp" presStyleCnt="0"/>
      <dgm:spPr/>
    </dgm:pt>
    <dgm:pt modelId="{B41BC478-81B3-4C4A-B10B-EC8659347C31}" type="pres">
      <dgm:prSet presAssocID="{EACE26A0-CCC9-4016-90FC-887586EA81ED}" presName="arrowAndChildren" presStyleCnt="0"/>
      <dgm:spPr/>
    </dgm:pt>
    <dgm:pt modelId="{480F6249-B8D2-4F6F-AB08-87412FB5A879}" type="pres">
      <dgm:prSet presAssocID="{EACE26A0-CCC9-4016-90FC-887586EA81ED}" presName="parentTextArrow" presStyleLbl="node1" presStyleIdx="0" presStyleCnt="2"/>
      <dgm:spPr/>
    </dgm:pt>
    <dgm:pt modelId="{53E3FAFF-B6E0-485C-A870-AACE16197A46}" type="pres">
      <dgm:prSet presAssocID="{EACE26A0-CCC9-4016-90FC-887586EA81ED}" presName="arrow" presStyleLbl="node1" presStyleIdx="1" presStyleCnt="2" custLinFactNeighborY="-2248"/>
      <dgm:spPr/>
    </dgm:pt>
    <dgm:pt modelId="{DA0A7526-A331-4A0A-B56E-8DBEEF626A2C}" type="pres">
      <dgm:prSet presAssocID="{EACE26A0-CCC9-4016-90FC-887586EA81ED}" presName="descendantArrow" presStyleCnt="0"/>
      <dgm:spPr/>
    </dgm:pt>
    <dgm:pt modelId="{4555D2AE-4AD0-49B2-B597-251DDEE85AC7}" type="pres">
      <dgm:prSet presAssocID="{9F29D527-E850-45AA-8C43-1869EAFF7E45}" presName="childTextArrow" presStyleLbl="fgAccFollowNode1" presStyleIdx="1" presStyleCnt="2" custScaleY="131975">
        <dgm:presLayoutVars>
          <dgm:bulletEnabled val="1"/>
        </dgm:presLayoutVars>
      </dgm:prSet>
      <dgm:spPr/>
    </dgm:pt>
  </dgm:ptLst>
  <dgm:cxnLst>
    <dgm:cxn modelId="{2777A215-3AB6-49C1-9CE3-676D9089FE39}" type="presOf" srcId="{28B6C5D7-B95B-4E23-98BC-30C4046130F6}" destId="{F95AD067-B31F-43B1-B45E-83D32E6666EF}" srcOrd="0" destOrd="0" presId="urn:microsoft.com/office/officeart/2005/8/layout/process4"/>
    <dgm:cxn modelId="{18B34324-B66C-48BC-91F9-7C76A5B1B7FE}" srcId="{E8AA0F66-EED5-472C-B15A-21C3058E2A71}" destId="{28B6C5D7-B95B-4E23-98BC-30C4046130F6}" srcOrd="1" destOrd="0" parTransId="{C942FD28-BC3B-4A5D-A99D-E234A9EEFD0B}" sibTransId="{96E3E944-3BF1-4FD8-B2AE-EA102F9BD0B1}"/>
    <dgm:cxn modelId="{9D3C832E-AACF-4DA9-9764-F3C642590ED8}" type="presOf" srcId="{9F29D527-E850-45AA-8C43-1869EAFF7E45}" destId="{4555D2AE-4AD0-49B2-B597-251DDEE85AC7}" srcOrd="0" destOrd="0" presId="urn:microsoft.com/office/officeart/2005/8/layout/process4"/>
    <dgm:cxn modelId="{75F62242-ED3E-464F-9AA2-708EEC438484}" type="presOf" srcId="{19913809-A2F1-4802-8F15-718870D7E305}" destId="{3296967A-EBCE-456B-8181-3C147F64557C}" srcOrd="0" destOrd="0" presId="urn:microsoft.com/office/officeart/2005/8/layout/process4"/>
    <dgm:cxn modelId="{33EE4A47-E512-4F3E-9B9C-16774247C4FA}" type="presOf" srcId="{E8AA0F66-EED5-472C-B15A-21C3058E2A71}" destId="{3E58A526-990D-4E59-A933-5573158A2578}" srcOrd="0" destOrd="0" presId="urn:microsoft.com/office/officeart/2005/8/layout/process4"/>
    <dgm:cxn modelId="{7C7F3149-F70C-4FB3-A795-C000AD2685DE}" srcId="{28B6C5D7-B95B-4E23-98BC-30C4046130F6}" destId="{19913809-A2F1-4802-8F15-718870D7E305}" srcOrd="0" destOrd="0" parTransId="{ED93CA67-AC92-4100-811A-2C17B82F10B6}" sibTransId="{16238179-5CDB-461B-B899-7BB4221E7C16}"/>
    <dgm:cxn modelId="{5720C87D-BAB6-434B-9920-BAFDA2E26243}" srcId="{E8AA0F66-EED5-472C-B15A-21C3058E2A71}" destId="{EACE26A0-CCC9-4016-90FC-887586EA81ED}" srcOrd="0" destOrd="0" parTransId="{05EB36D5-F64E-4C0D-9C35-FCE282423619}" sibTransId="{48316103-43C1-491A-B0A1-0AA4CB831F74}"/>
    <dgm:cxn modelId="{80D32E8B-F1F8-4C56-B6E8-55810B1E3F77}" type="presOf" srcId="{EACE26A0-CCC9-4016-90FC-887586EA81ED}" destId="{480F6249-B8D2-4F6F-AB08-87412FB5A879}" srcOrd="0" destOrd="0" presId="urn:microsoft.com/office/officeart/2005/8/layout/process4"/>
    <dgm:cxn modelId="{11B2AC92-8065-4F56-A53B-2AB8D0D32D6F}" srcId="{EACE26A0-CCC9-4016-90FC-887586EA81ED}" destId="{9F29D527-E850-45AA-8C43-1869EAFF7E45}" srcOrd="0" destOrd="0" parTransId="{526A8464-437F-4DE6-B9DC-76B6188497C7}" sibTransId="{FD1F9D4B-4D36-4A1F-890F-D50C4AB1395B}"/>
    <dgm:cxn modelId="{7918C0C4-0330-4F28-BB2A-FB46626C3285}" type="presOf" srcId="{EACE26A0-CCC9-4016-90FC-887586EA81ED}" destId="{53E3FAFF-B6E0-485C-A870-AACE16197A46}" srcOrd="1" destOrd="0" presId="urn:microsoft.com/office/officeart/2005/8/layout/process4"/>
    <dgm:cxn modelId="{B8ACD8F9-E543-4B53-B3BD-8F6BE41ADE69}" type="presOf" srcId="{28B6C5D7-B95B-4E23-98BC-30C4046130F6}" destId="{D6EAE9E3-B92E-44F0-AD22-FA5760FB71E2}" srcOrd="1" destOrd="0" presId="urn:microsoft.com/office/officeart/2005/8/layout/process4"/>
    <dgm:cxn modelId="{2C618569-BDFC-44CC-B23B-E9DFC2AAF1AA}" type="presParOf" srcId="{3E58A526-990D-4E59-A933-5573158A2578}" destId="{FCBC5058-AEDC-471B-8E3D-ABDA5BB9621A}" srcOrd="0" destOrd="0" presId="urn:microsoft.com/office/officeart/2005/8/layout/process4"/>
    <dgm:cxn modelId="{97AB47A2-BA0A-498F-918D-126EDE8E7847}" type="presParOf" srcId="{FCBC5058-AEDC-471B-8E3D-ABDA5BB9621A}" destId="{F95AD067-B31F-43B1-B45E-83D32E6666EF}" srcOrd="0" destOrd="0" presId="urn:microsoft.com/office/officeart/2005/8/layout/process4"/>
    <dgm:cxn modelId="{B0D58870-24DB-4C5F-A04B-D86162FC95ED}" type="presParOf" srcId="{FCBC5058-AEDC-471B-8E3D-ABDA5BB9621A}" destId="{D6EAE9E3-B92E-44F0-AD22-FA5760FB71E2}" srcOrd="1" destOrd="0" presId="urn:microsoft.com/office/officeart/2005/8/layout/process4"/>
    <dgm:cxn modelId="{4D8E63F2-734B-49B4-A10E-2BD7DC19D2FA}" type="presParOf" srcId="{FCBC5058-AEDC-471B-8E3D-ABDA5BB9621A}" destId="{F8AEC056-89D5-4759-B087-CC5CD4C92023}" srcOrd="2" destOrd="0" presId="urn:microsoft.com/office/officeart/2005/8/layout/process4"/>
    <dgm:cxn modelId="{3A8DD749-9E05-42A2-B80E-7EDE87BF52D7}" type="presParOf" srcId="{F8AEC056-89D5-4759-B087-CC5CD4C92023}" destId="{3296967A-EBCE-456B-8181-3C147F64557C}" srcOrd="0" destOrd="0" presId="urn:microsoft.com/office/officeart/2005/8/layout/process4"/>
    <dgm:cxn modelId="{511A01AC-B530-4D2E-B3BC-722C22BAB3CD}" type="presParOf" srcId="{3E58A526-990D-4E59-A933-5573158A2578}" destId="{9AEB536C-4929-42CA-8717-CD5D2638BEBB}" srcOrd="1" destOrd="0" presId="urn:microsoft.com/office/officeart/2005/8/layout/process4"/>
    <dgm:cxn modelId="{F8E858CE-71A2-42AE-A402-18FD1B70E50F}" type="presParOf" srcId="{3E58A526-990D-4E59-A933-5573158A2578}" destId="{B41BC478-81B3-4C4A-B10B-EC8659347C31}" srcOrd="2" destOrd="0" presId="urn:microsoft.com/office/officeart/2005/8/layout/process4"/>
    <dgm:cxn modelId="{CB66EA41-E8C2-4273-A6DD-2E686C5E0B20}" type="presParOf" srcId="{B41BC478-81B3-4C4A-B10B-EC8659347C31}" destId="{480F6249-B8D2-4F6F-AB08-87412FB5A879}" srcOrd="0" destOrd="0" presId="urn:microsoft.com/office/officeart/2005/8/layout/process4"/>
    <dgm:cxn modelId="{7E6C6674-F585-4136-B068-7A89D24E59BD}" type="presParOf" srcId="{B41BC478-81B3-4C4A-B10B-EC8659347C31}" destId="{53E3FAFF-B6E0-485C-A870-AACE16197A46}" srcOrd="1" destOrd="0" presId="urn:microsoft.com/office/officeart/2005/8/layout/process4"/>
    <dgm:cxn modelId="{22220CDF-B413-4BD5-9CC3-6B0A29A41DF9}" type="presParOf" srcId="{B41BC478-81B3-4C4A-B10B-EC8659347C31}" destId="{DA0A7526-A331-4A0A-B56E-8DBEEF626A2C}" srcOrd="2" destOrd="0" presId="urn:microsoft.com/office/officeart/2005/8/layout/process4"/>
    <dgm:cxn modelId="{E0B44C65-AB70-4E88-95AF-4F8548D166CA}" type="presParOf" srcId="{DA0A7526-A331-4A0A-B56E-8DBEEF626A2C}" destId="{4555D2AE-4AD0-49B2-B597-251DDEE85AC7}" srcOrd="0" destOrd="0" presId="urn:microsoft.com/office/officeart/2005/8/layout/process4"/>
  </dgm:cxnLst>
  <dgm:bg/>
  <dgm:whole>
    <a:ln>
      <a:noFill/>
      <a:prstDash val="sys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A0F66-EED5-472C-B15A-21C3058E2A71}" type="doc">
      <dgm:prSet loTypeId="urn:microsoft.com/office/officeart/2005/8/layout/process4" loCatId="list" qsTypeId="urn:microsoft.com/office/officeart/2005/8/quickstyle/3d2#2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EACE26A0-CCC9-4016-90FC-887586EA81ED}">
      <dgm:prSet phldrT="[Текст]" custT="1"/>
      <dgm:spPr>
        <a:solidFill>
          <a:srgbClr val="FFCCCC"/>
        </a:solidFill>
      </dgm:spPr>
      <dgm:t>
        <a:bodyPr/>
        <a:lstStyle/>
        <a:p>
          <a:pPr rtl="0"/>
          <a:r>
            <a:rPr kumimoji="0" lang="ru-RU" sz="4000" b="0" i="0" u="none" strike="noStrike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Задача открытого типа</a:t>
          </a:r>
        </a:p>
      </dgm:t>
    </dgm:pt>
    <dgm:pt modelId="{05EB36D5-F64E-4C0D-9C35-FCE282423619}" type="parTrans" cxnId="{5720C87D-BAB6-434B-9920-BAFDA2E2624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8316103-43C1-491A-B0A1-0AA4CB831F74}" type="sibTrans" cxnId="{5720C87D-BAB6-434B-9920-BAFDA2E2624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28B6C5D7-B95B-4E23-98BC-30C4046130F6}">
      <dgm:prSet custT="1"/>
      <dgm:spPr>
        <a:solidFill>
          <a:srgbClr val="FFCCCC"/>
        </a:solidFill>
      </dgm:spPr>
      <dgm:t>
        <a:bodyPr/>
        <a:lstStyle/>
        <a:p>
          <a:pPr rtl="0"/>
          <a:r>
            <a:rPr kumimoji="0" lang="ru-RU" sz="4000" b="0" i="0" u="none" strike="noStrike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Педагогическая задача</a:t>
          </a:r>
        </a:p>
      </dgm:t>
    </dgm:pt>
    <dgm:pt modelId="{C942FD28-BC3B-4A5D-A99D-E234A9EEFD0B}" type="parTrans" cxnId="{18B34324-B66C-48BC-91F9-7C76A5B1B7F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96E3E944-3BF1-4FD8-B2AE-EA102F9BD0B1}" type="sibTrans" cxnId="{18B34324-B66C-48BC-91F9-7C76A5B1B7F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9913809-A2F1-4802-8F15-718870D7E305}">
      <dgm:prSet custT="1"/>
      <dgm:spPr>
        <a:solidFill>
          <a:srgbClr val="FFE5E5">
            <a:alpha val="90000"/>
          </a:srgbClr>
        </a:solidFill>
        <a:ln>
          <a:noFill/>
        </a:ln>
      </dgm:spPr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endParaRPr lang="ru-RU" sz="24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93CA67-AC92-4100-811A-2C17B82F10B6}" type="parTrans" cxnId="{7C7F3149-F70C-4FB3-A795-C000AD2685D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6238179-5CDB-461B-B899-7BB4221E7C16}" type="sibTrans" cxnId="{7C7F3149-F70C-4FB3-A795-C000AD2685D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9F29D527-E850-45AA-8C43-1869EAFF7E45}">
      <dgm:prSet phldrT="[Текст]" custT="1"/>
      <dgm:spPr>
        <a:solidFill>
          <a:srgbClr val="FFE5E5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Расстояние между двумя муравейниками 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Symbol"/>
            </a:rPr>
            <a:t>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20 м. Из них одновременно выползли два муравья и побежали в </a:t>
          </a:r>
          <a:r>
            <a:rPr lang="ru-RU" sz="2400" dirty="0" err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противо-положных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направлениях со скоростью 5 м/мин. На каком расстоянии друг от друга они окажутся через 1 мин?</a:t>
          </a:r>
        </a:p>
      </dgm:t>
    </dgm:pt>
    <dgm:pt modelId="{FD1F9D4B-4D36-4A1F-890F-D50C4AB1395B}" type="sibTrans" cxnId="{11B2AC92-8065-4F56-A53B-2AB8D0D32D6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526A8464-437F-4DE6-B9DC-76B6188497C7}" type="parTrans" cxnId="{11B2AC92-8065-4F56-A53B-2AB8D0D32D6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3E58A526-990D-4E59-A933-5573158A2578}" type="pres">
      <dgm:prSet presAssocID="{E8AA0F66-EED5-472C-B15A-21C3058E2A71}" presName="Name0" presStyleCnt="0">
        <dgm:presLayoutVars>
          <dgm:dir/>
          <dgm:animLvl val="lvl"/>
          <dgm:resizeHandles val="exact"/>
        </dgm:presLayoutVars>
      </dgm:prSet>
      <dgm:spPr/>
    </dgm:pt>
    <dgm:pt modelId="{FCBC5058-AEDC-471B-8E3D-ABDA5BB9621A}" type="pres">
      <dgm:prSet presAssocID="{28B6C5D7-B95B-4E23-98BC-30C4046130F6}" presName="boxAndChildren" presStyleCnt="0"/>
      <dgm:spPr/>
    </dgm:pt>
    <dgm:pt modelId="{F95AD067-B31F-43B1-B45E-83D32E6666EF}" type="pres">
      <dgm:prSet presAssocID="{28B6C5D7-B95B-4E23-98BC-30C4046130F6}" presName="parentTextBox" presStyleLbl="node1" presStyleIdx="0" presStyleCnt="2"/>
      <dgm:spPr/>
    </dgm:pt>
    <dgm:pt modelId="{D6EAE9E3-B92E-44F0-AD22-FA5760FB71E2}" type="pres">
      <dgm:prSet presAssocID="{28B6C5D7-B95B-4E23-98BC-30C4046130F6}" presName="entireBox" presStyleLbl="node1" presStyleIdx="0" presStyleCnt="2" custScaleY="122769" custLinFactNeighborX="-2062" custLinFactNeighborY="-897"/>
      <dgm:spPr/>
    </dgm:pt>
    <dgm:pt modelId="{F8AEC056-89D5-4759-B087-CC5CD4C92023}" type="pres">
      <dgm:prSet presAssocID="{28B6C5D7-B95B-4E23-98BC-30C4046130F6}" presName="descendantBox" presStyleCnt="0"/>
      <dgm:spPr/>
    </dgm:pt>
    <dgm:pt modelId="{3296967A-EBCE-456B-8181-3C147F64557C}" type="pres">
      <dgm:prSet presAssocID="{19913809-A2F1-4802-8F15-718870D7E305}" presName="childTextBox" presStyleLbl="fgAccFollowNode1" presStyleIdx="0" presStyleCnt="2" custScaleY="182987" custLinFactNeighborX="9174" custLinFactNeighborY="14545">
        <dgm:presLayoutVars>
          <dgm:bulletEnabled val="1"/>
        </dgm:presLayoutVars>
      </dgm:prSet>
      <dgm:spPr/>
    </dgm:pt>
    <dgm:pt modelId="{9AEB536C-4929-42CA-8717-CD5D2638BEBB}" type="pres">
      <dgm:prSet presAssocID="{48316103-43C1-491A-B0A1-0AA4CB831F74}" presName="sp" presStyleCnt="0"/>
      <dgm:spPr/>
    </dgm:pt>
    <dgm:pt modelId="{B41BC478-81B3-4C4A-B10B-EC8659347C31}" type="pres">
      <dgm:prSet presAssocID="{EACE26A0-CCC9-4016-90FC-887586EA81ED}" presName="arrowAndChildren" presStyleCnt="0"/>
      <dgm:spPr/>
    </dgm:pt>
    <dgm:pt modelId="{480F6249-B8D2-4F6F-AB08-87412FB5A879}" type="pres">
      <dgm:prSet presAssocID="{EACE26A0-CCC9-4016-90FC-887586EA81ED}" presName="parentTextArrow" presStyleLbl="node1" presStyleIdx="0" presStyleCnt="2"/>
      <dgm:spPr/>
    </dgm:pt>
    <dgm:pt modelId="{53E3FAFF-B6E0-485C-A870-AACE16197A46}" type="pres">
      <dgm:prSet presAssocID="{EACE26A0-CCC9-4016-90FC-887586EA81ED}" presName="arrow" presStyleLbl="node1" presStyleIdx="1" presStyleCnt="2" custLinFactNeighborY="-2248"/>
      <dgm:spPr/>
    </dgm:pt>
    <dgm:pt modelId="{DA0A7526-A331-4A0A-B56E-8DBEEF626A2C}" type="pres">
      <dgm:prSet presAssocID="{EACE26A0-CCC9-4016-90FC-887586EA81ED}" presName="descendantArrow" presStyleCnt="0"/>
      <dgm:spPr/>
    </dgm:pt>
    <dgm:pt modelId="{4555D2AE-4AD0-49B2-B597-251DDEE85AC7}" type="pres">
      <dgm:prSet presAssocID="{9F29D527-E850-45AA-8C43-1869EAFF7E45}" presName="childTextArrow" presStyleLbl="fgAccFollowNode1" presStyleIdx="1" presStyleCnt="2" custScaleY="131975">
        <dgm:presLayoutVars>
          <dgm:bulletEnabled val="1"/>
        </dgm:presLayoutVars>
      </dgm:prSet>
      <dgm:spPr/>
    </dgm:pt>
  </dgm:ptLst>
  <dgm:cxnLst>
    <dgm:cxn modelId="{FCAAC418-C487-4841-9C5A-7D1C9FD63F0B}" type="presOf" srcId="{EACE26A0-CCC9-4016-90FC-887586EA81ED}" destId="{480F6249-B8D2-4F6F-AB08-87412FB5A879}" srcOrd="0" destOrd="0" presId="urn:microsoft.com/office/officeart/2005/8/layout/process4"/>
    <dgm:cxn modelId="{18B34324-B66C-48BC-91F9-7C76A5B1B7FE}" srcId="{E8AA0F66-EED5-472C-B15A-21C3058E2A71}" destId="{28B6C5D7-B95B-4E23-98BC-30C4046130F6}" srcOrd="1" destOrd="0" parTransId="{C942FD28-BC3B-4A5D-A99D-E234A9EEFD0B}" sibTransId="{96E3E944-3BF1-4FD8-B2AE-EA102F9BD0B1}"/>
    <dgm:cxn modelId="{59267D28-B3C5-41EC-B8B5-1C9AC06F9182}" type="presOf" srcId="{28B6C5D7-B95B-4E23-98BC-30C4046130F6}" destId="{D6EAE9E3-B92E-44F0-AD22-FA5760FB71E2}" srcOrd="1" destOrd="0" presId="urn:microsoft.com/office/officeart/2005/8/layout/process4"/>
    <dgm:cxn modelId="{7EBC733A-5DCF-40C8-AF6C-4BDE7A9B4F91}" type="presOf" srcId="{EACE26A0-CCC9-4016-90FC-887586EA81ED}" destId="{53E3FAFF-B6E0-485C-A870-AACE16197A46}" srcOrd="1" destOrd="0" presId="urn:microsoft.com/office/officeart/2005/8/layout/process4"/>
    <dgm:cxn modelId="{7C7F3149-F70C-4FB3-A795-C000AD2685DE}" srcId="{28B6C5D7-B95B-4E23-98BC-30C4046130F6}" destId="{19913809-A2F1-4802-8F15-718870D7E305}" srcOrd="0" destOrd="0" parTransId="{ED93CA67-AC92-4100-811A-2C17B82F10B6}" sibTransId="{16238179-5CDB-461B-B899-7BB4221E7C16}"/>
    <dgm:cxn modelId="{5720C87D-BAB6-434B-9920-BAFDA2E26243}" srcId="{E8AA0F66-EED5-472C-B15A-21C3058E2A71}" destId="{EACE26A0-CCC9-4016-90FC-887586EA81ED}" srcOrd="0" destOrd="0" parTransId="{05EB36D5-F64E-4C0D-9C35-FCE282423619}" sibTransId="{48316103-43C1-491A-B0A1-0AA4CB831F74}"/>
    <dgm:cxn modelId="{CC907685-74E4-4B87-BB9F-6AC8D72F705C}" type="presOf" srcId="{E8AA0F66-EED5-472C-B15A-21C3058E2A71}" destId="{3E58A526-990D-4E59-A933-5573158A2578}" srcOrd="0" destOrd="0" presId="urn:microsoft.com/office/officeart/2005/8/layout/process4"/>
    <dgm:cxn modelId="{11B2AC92-8065-4F56-A53B-2AB8D0D32D6F}" srcId="{EACE26A0-CCC9-4016-90FC-887586EA81ED}" destId="{9F29D527-E850-45AA-8C43-1869EAFF7E45}" srcOrd="0" destOrd="0" parTransId="{526A8464-437F-4DE6-B9DC-76B6188497C7}" sibTransId="{FD1F9D4B-4D36-4A1F-890F-D50C4AB1395B}"/>
    <dgm:cxn modelId="{27DDE49E-0902-43B8-8604-9411313DB375}" type="presOf" srcId="{19913809-A2F1-4802-8F15-718870D7E305}" destId="{3296967A-EBCE-456B-8181-3C147F64557C}" srcOrd="0" destOrd="0" presId="urn:microsoft.com/office/officeart/2005/8/layout/process4"/>
    <dgm:cxn modelId="{7EA01CDE-605D-4B05-9083-8B02D1560935}" type="presOf" srcId="{28B6C5D7-B95B-4E23-98BC-30C4046130F6}" destId="{F95AD067-B31F-43B1-B45E-83D32E6666EF}" srcOrd="0" destOrd="0" presId="urn:microsoft.com/office/officeart/2005/8/layout/process4"/>
    <dgm:cxn modelId="{8260B7FC-0BC9-46E6-9017-2C332F894AE6}" type="presOf" srcId="{9F29D527-E850-45AA-8C43-1869EAFF7E45}" destId="{4555D2AE-4AD0-49B2-B597-251DDEE85AC7}" srcOrd="0" destOrd="0" presId="urn:microsoft.com/office/officeart/2005/8/layout/process4"/>
    <dgm:cxn modelId="{C78EB6B8-D828-43C2-8A4E-AB2A2CA39AA4}" type="presParOf" srcId="{3E58A526-990D-4E59-A933-5573158A2578}" destId="{FCBC5058-AEDC-471B-8E3D-ABDA5BB9621A}" srcOrd="0" destOrd="0" presId="urn:microsoft.com/office/officeart/2005/8/layout/process4"/>
    <dgm:cxn modelId="{3AB67343-0EB9-4469-9033-4BFF18DC952C}" type="presParOf" srcId="{FCBC5058-AEDC-471B-8E3D-ABDA5BB9621A}" destId="{F95AD067-B31F-43B1-B45E-83D32E6666EF}" srcOrd="0" destOrd="0" presId="urn:microsoft.com/office/officeart/2005/8/layout/process4"/>
    <dgm:cxn modelId="{5EECEE05-F6D3-493E-81B3-DC153694A226}" type="presParOf" srcId="{FCBC5058-AEDC-471B-8E3D-ABDA5BB9621A}" destId="{D6EAE9E3-B92E-44F0-AD22-FA5760FB71E2}" srcOrd="1" destOrd="0" presId="urn:microsoft.com/office/officeart/2005/8/layout/process4"/>
    <dgm:cxn modelId="{A00A4C9F-4507-4DF4-812D-075A5D57327F}" type="presParOf" srcId="{FCBC5058-AEDC-471B-8E3D-ABDA5BB9621A}" destId="{F8AEC056-89D5-4759-B087-CC5CD4C92023}" srcOrd="2" destOrd="0" presId="urn:microsoft.com/office/officeart/2005/8/layout/process4"/>
    <dgm:cxn modelId="{27688F68-7AB8-4C9E-A644-4823D516DDF8}" type="presParOf" srcId="{F8AEC056-89D5-4759-B087-CC5CD4C92023}" destId="{3296967A-EBCE-456B-8181-3C147F64557C}" srcOrd="0" destOrd="0" presId="urn:microsoft.com/office/officeart/2005/8/layout/process4"/>
    <dgm:cxn modelId="{6E7914EB-AC82-4C57-9019-B4CECBEB53E1}" type="presParOf" srcId="{3E58A526-990D-4E59-A933-5573158A2578}" destId="{9AEB536C-4929-42CA-8717-CD5D2638BEBB}" srcOrd="1" destOrd="0" presId="urn:microsoft.com/office/officeart/2005/8/layout/process4"/>
    <dgm:cxn modelId="{3F5DD056-E45E-4374-B12E-70C50484D4F1}" type="presParOf" srcId="{3E58A526-990D-4E59-A933-5573158A2578}" destId="{B41BC478-81B3-4C4A-B10B-EC8659347C31}" srcOrd="2" destOrd="0" presId="urn:microsoft.com/office/officeart/2005/8/layout/process4"/>
    <dgm:cxn modelId="{A42DDAD1-5E60-41F4-AF90-A93C8F67A887}" type="presParOf" srcId="{B41BC478-81B3-4C4A-B10B-EC8659347C31}" destId="{480F6249-B8D2-4F6F-AB08-87412FB5A879}" srcOrd="0" destOrd="0" presId="urn:microsoft.com/office/officeart/2005/8/layout/process4"/>
    <dgm:cxn modelId="{1FCCAE0B-F1DE-4D24-B691-E64C14296B17}" type="presParOf" srcId="{B41BC478-81B3-4C4A-B10B-EC8659347C31}" destId="{53E3FAFF-B6E0-485C-A870-AACE16197A46}" srcOrd="1" destOrd="0" presId="urn:microsoft.com/office/officeart/2005/8/layout/process4"/>
    <dgm:cxn modelId="{A5D95628-FF9D-483C-B637-A15F98132AE0}" type="presParOf" srcId="{B41BC478-81B3-4C4A-B10B-EC8659347C31}" destId="{DA0A7526-A331-4A0A-B56E-8DBEEF626A2C}" srcOrd="2" destOrd="0" presId="urn:microsoft.com/office/officeart/2005/8/layout/process4"/>
    <dgm:cxn modelId="{A2427D57-0482-43FE-9585-A3ABEB77D96B}" type="presParOf" srcId="{DA0A7526-A331-4A0A-B56E-8DBEEF626A2C}" destId="{4555D2AE-4AD0-49B2-B597-251DDEE85AC7}" srcOrd="0" destOrd="0" presId="urn:microsoft.com/office/officeart/2005/8/layout/process4"/>
  </dgm:cxnLst>
  <dgm:bg/>
  <dgm:whole>
    <a:ln>
      <a:noFill/>
      <a:prstDash val="sys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A0F66-EED5-472C-B15A-21C3058E2A71}" type="doc">
      <dgm:prSet loTypeId="urn:microsoft.com/office/officeart/2005/8/layout/process4" loCatId="list" qsTypeId="urn:microsoft.com/office/officeart/2005/8/quickstyle/3d2#3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EACE26A0-CCC9-4016-90FC-887586EA81ED}">
      <dgm:prSet phldrT="[Текст]" custT="1"/>
      <dgm:spPr>
        <a:solidFill>
          <a:srgbClr val="FFCCCC"/>
        </a:solidFill>
      </dgm:spPr>
      <dgm:t>
        <a:bodyPr/>
        <a:lstStyle/>
        <a:p>
          <a:pPr rtl="0"/>
          <a:r>
            <a:rPr kumimoji="0" lang="ru-RU" sz="4000" b="0" i="0" u="none" strike="noStrike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Задача открытого типа</a:t>
          </a:r>
        </a:p>
      </dgm:t>
    </dgm:pt>
    <dgm:pt modelId="{05EB36D5-F64E-4C0D-9C35-FCE282423619}" type="parTrans" cxnId="{5720C87D-BAB6-434B-9920-BAFDA2E2624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8316103-43C1-491A-B0A1-0AA4CB831F74}" type="sibTrans" cxnId="{5720C87D-BAB6-434B-9920-BAFDA2E2624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28B6C5D7-B95B-4E23-98BC-30C4046130F6}">
      <dgm:prSet custT="1"/>
      <dgm:spPr>
        <a:solidFill>
          <a:srgbClr val="FFCCCC"/>
        </a:solidFill>
      </dgm:spPr>
      <dgm:t>
        <a:bodyPr/>
        <a:lstStyle/>
        <a:p>
          <a:pPr rtl="0"/>
          <a:r>
            <a:rPr kumimoji="0" lang="ru-RU" sz="4000" b="0" i="0" u="none" strike="noStrike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Педагогическая задача</a:t>
          </a:r>
        </a:p>
      </dgm:t>
    </dgm:pt>
    <dgm:pt modelId="{C942FD28-BC3B-4A5D-A99D-E234A9EEFD0B}" type="parTrans" cxnId="{18B34324-B66C-48BC-91F9-7C76A5B1B7F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96E3E944-3BF1-4FD8-B2AE-EA102F9BD0B1}" type="sibTrans" cxnId="{18B34324-B66C-48BC-91F9-7C76A5B1B7F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9913809-A2F1-4802-8F15-718870D7E305}">
      <dgm:prSet custT="1"/>
      <dgm:spPr>
        <a:solidFill>
          <a:srgbClr val="FFE5E5">
            <a:alpha val="90000"/>
          </a:srgbClr>
        </a:solidFill>
        <a:ln>
          <a:noFill/>
        </a:ln>
      </dgm:spPr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endParaRPr lang="ru-RU" sz="24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93CA67-AC92-4100-811A-2C17B82F10B6}" type="parTrans" cxnId="{7C7F3149-F70C-4FB3-A795-C000AD2685D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6238179-5CDB-461B-B899-7BB4221E7C16}" type="sibTrans" cxnId="{7C7F3149-F70C-4FB3-A795-C000AD2685D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9F29D527-E850-45AA-8C43-1869EAFF7E45}">
      <dgm:prSet phldrT="[Текст]" custT="1"/>
      <dgm:spPr>
        <a:solidFill>
          <a:srgbClr val="FFE5E5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В доме 300 однокомнатных квартир, 150 двухкомнатных и 70 трехкомнатных. Придумайте 2-3 вопроса и решите составленные задачи.</a:t>
          </a:r>
        </a:p>
      </dgm:t>
    </dgm:pt>
    <dgm:pt modelId="{FD1F9D4B-4D36-4A1F-890F-D50C4AB1395B}" type="sibTrans" cxnId="{11B2AC92-8065-4F56-A53B-2AB8D0D32D6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526A8464-437F-4DE6-B9DC-76B6188497C7}" type="parTrans" cxnId="{11B2AC92-8065-4F56-A53B-2AB8D0D32D6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3E58A526-990D-4E59-A933-5573158A2578}" type="pres">
      <dgm:prSet presAssocID="{E8AA0F66-EED5-472C-B15A-21C3058E2A71}" presName="Name0" presStyleCnt="0">
        <dgm:presLayoutVars>
          <dgm:dir/>
          <dgm:animLvl val="lvl"/>
          <dgm:resizeHandles val="exact"/>
        </dgm:presLayoutVars>
      </dgm:prSet>
      <dgm:spPr/>
    </dgm:pt>
    <dgm:pt modelId="{FCBC5058-AEDC-471B-8E3D-ABDA5BB9621A}" type="pres">
      <dgm:prSet presAssocID="{28B6C5D7-B95B-4E23-98BC-30C4046130F6}" presName="boxAndChildren" presStyleCnt="0"/>
      <dgm:spPr/>
    </dgm:pt>
    <dgm:pt modelId="{F95AD067-B31F-43B1-B45E-83D32E6666EF}" type="pres">
      <dgm:prSet presAssocID="{28B6C5D7-B95B-4E23-98BC-30C4046130F6}" presName="parentTextBox" presStyleLbl="node1" presStyleIdx="0" presStyleCnt="2"/>
      <dgm:spPr/>
    </dgm:pt>
    <dgm:pt modelId="{D6EAE9E3-B92E-44F0-AD22-FA5760FB71E2}" type="pres">
      <dgm:prSet presAssocID="{28B6C5D7-B95B-4E23-98BC-30C4046130F6}" presName="entireBox" presStyleLbl="node1" presStyleIdx="0" presStyleCnt="2" custScaleY="122769" custLinFactNeighborX="-2062" custLinFactNeighborY="-897"/>
      <dgm:spPr/>
    </dgm:pt>
    <dgm:pt modelId="{F8AEC056-89D5-4759-B087-CC5CD4C92023}" type="pres">
      <dgm:prSet presAssocID="{28B6C5D7-B95B-4E23-98BC-30C4046130F6}" presName="descendantBox" presStyleCnt="0"/>
      <dgm:spPr/>
    </dgm:pt>
    <dgm:pt modelId="{3296967A-EBCE-456B-8181-3C147F64557C}" type="pres">
      <dgm:prSet presAssocID="{19913809-A2F1-4802-8F15-718870D7E305}" presName="childTextBox" presStyleLbl="fgAccFollowNode1" presStyleIdx="0" presStyleCnt="2" custScaleY="182987">
        <dgm:presLayoutVars>
          <dgm:bulletEnabled val="1"/>
        </dgm:presLayoutVars>
      </dgm:prSet>
      <dgm:spPr/>
    </dgm:pt>
    <dgm:pt modelId="{9AEB536C-4929-42CA-8717-CD5D2638BEBB}" type="pres">
      <dgm:prSet presAssocID="{48316103-43C1-491A-B0A1-0AA4CB831F74}" presName="sp" presStyleCnt="0"/>
      <dgm:spPr/>
    </dgm:pt>
    <dgm:pt modelId="{B41BC478-81B3-4C4A-B10B-EC8659347C31}" type="pres">
      <dgm:prSet presAssocID="{EACE26A0-CCC9-4016-90FC-887586EA81ED}" presName="arrowAndChildren" presStyleCnt="0"/>
      <dgm:spPr/>
    </dgm:pt>
    <dgm:pt modelId="{480F6249-B8D2-4F6F-AB08-87412FB5A879}" type="pres">
      <dgm:prSet presAssocID="{EACE26A0-CCC9-4016-90FC-887586EA81ED}" presName="parentTextArrow" presStyleLbl="node1" presStyleIdx="0" presStyleCnt="2"/>
      <dgm:spPr/>
    </dgm:pt>
    <dgm:pt modelId="{53E3FAFF-B6E0-485C-A870-AACE16197A46}" type="pres">
      <dgm:prSet presAssocID="{EACE26A0-CCC9-4016-90FC-887586EA81ED}" presName="arrow" presStyleLbl="node1" presStyleIdx="1" presStyleCnt="2" custLinFactNeighborY="-2248"/>
      <dgm:spPr/>
    </dgm:pt>
    <dgm:pt modelId="{DA0A7526-A331-4A0A-B56E-8DBEEF626A2C}" type="pres">
      <dgm:prSet presAssocID="{EACE26A0-CCC9-4016-90FC-887586EA81ED}" presName="descendantArrow" presStyleCnt="0"/>
      <dgm:spPr/>
    </dgm:pt>
    <dgm:pt modelId="{4555D2AE-4AD0-49B2-B597-251DDEE85AC7}" type="pres">
      <dgm:prSet presAssocID="{9F29D527-E850-45AA-8C43-1869EAFF7E45}" presName="childTextArrow" presStyleLbl="fgAccFollowNode1" presStyleIdx="1" presStyleCnt="2" custScaleY="131975">
        <dgm:presLayoutVars>
          <dgm:bulletEnabled val="1"/>
        </dgm:presLayoutVars>
      </dgm:prSet>
      <dgm:spPr/>
    </dgm:pt>
  </dgm:ptLst>
  <dgm:cxnLst>
    <dgm:cxn modelId="{AD2B8909-F707-4CD8-8387-DD24EB1127C3}" type="presOf" srcId="{19913809-A2F1-4802-8F15-718870D7E305}" destId="{3296967A-EBCE-456B-8181-3C147F64557C}" srcOrd="0" destOrd="0" presId="urn:microsoft.com/office/officeart/2005/8/layout/process4"/>
    <dgm:cxn modelId="{18B34324-B66C-48BC-91F9-7C76A5B1B7FE}" srcId="{E8AA0F66-EED5-472C-B15A-21C3058E2A71}" destId="{28B6C5D7-B95B-4E23-98BC-30C4046130F6}" srcOrd="1" destOrd="0" parTransId="{C942FD28-BC3B-4A5D-A99D-E234A9EEFD0B}" sibTransId="{96E3E944-3BF1-4FD8-B2AE-EA102F9BD0B1}"/>
    <dgm:cxn modelId="{D981712B-1E52-423D-9801-A81DCB2E6D3D}" type="presOf" srcId="{9F29D527-E850-45AA-8C43-1869EAFF7E45}" destId="{4555D2AE-4AD0-49B2-B597-251DDEE85AC7}" srcOrd="0" destOrd="0" presId="urn:microsoft.com/office/officeart/2005/8/layout/process4"/>
    <dgm:cxn modelId="{AB985045-1D3B-4FEE-B0C7-565AEDD62F69}" type="presOf" srcId="{EACE26A0-CCC9-4016-90FC-887586EA81ED}" destId="{53E3FAFF-B6E0-485C-A870-AACE16197A46}" srcOrd="1" destOrd="0" presId="urn:microsoft.com/office/officeart/2005/8/layout/process4"/>
    <dgm:cxn modelId="{7C7F3149-F70C-4FB3-A795-C000AD2685DE}" srcId="{28B6C5D7-B95B-4E23-98BC-30C4046130F6}" destId="{19913809-A2F1-4802-8F15-718870D7E305}" srcOrd="0" destOrd="0" parTransId="{ED93CA67-AC92-4100-811A-2C17B82F10B6}" sibTransId="{16238179-5CDB-461B-B899-7BB4221E7C16}"/>
    <dgm:cxn modelId="{38700956-E658-4051-BDDF-DCF4904EC194}" type="presOf" srcId="{E8AA0F66-EED5-472C-B15A-21C3058E2A71}" destId="{3E58A526-990D-4E59-A933-5573158A2578}" srcOrd="0" destOrd="0" presId="urn:microsoft.com/office/officeart/2005/8/layout/process4"/>
    <dgm:cxn modelId="{74ADDE7A-D5BF-4B26-9CF0-21012CD46089}" type="presOf" srcId="{28B6C5D7-B95B-4E23-98BC-30C4046130F6}" destId="{F95AD067-B31F-43B1-B45E-83D32E6666EF}" srcOrd="0" destOrd="0" presId="urn:microsoft.com/office/officeart/2005/8/layout/process4"/>
    <dgm:cxn modelId="{5720C87D-BAB6-434B-9920-BAFDA2E26243}" srcId="{E8AA0F66-EED5-472C-B15A-21C3058E2A71}" destId="{EACE26A0-CCC9-4016-90FC-887586EA81ED}" srcOrd="0" destOrd="0" parTransId="{05EB36D5-F64E-4C0D-9C35-FCE282423619}" sibTransId="{48316103-43C1-491A-B0A1-0AA4CB831F74}"/>
    <dgm:cxn modelId="{38F80691-9CAD-4317-A8E4-4AF2D3D135FB}" type="presOf" srcId="{28B6C5D7-B95B-4E23-98BC-30C4046130F6}" destId="{D6EAE9E3-B92E-44F0-AD22-FA5760FB71E2}" srcOrd="1" destOrd="0" presId="urn:microsoft.com/office/officeart/2005/8/layout/process4"/>
    <dgm:cxn modelId="{11B2AC92-8065-4F56-A53B-2AB8D0D32D6F}" srcId="{EACE26A0-CCC9-4016-90FC-887586EA81ED}" destId="{9F29D527-E850-45AA-8C43-1869EAFF7E45}" srcOrd="0" destOrd="0" parTransId="{526A8464-437F-4DE6-B9DC-76B6188497C7}" sibTransId="{FD1F9D4B-4D36-4A1F-890F-D50C4AB1395B}"/>
    <dgm:cxn modelId="{5BB248D9-B478-4E6E-97CD-CFD0C50CB801}" type="presOf" srcId="{EACE26A0-CCC9-4016-90FC-887586EA81ED}" destId="{480F6249-B8D2-4F6F-AB08-87412FB5A879}" srcOrd="0" destOrd="0" presId="urn:microsoft.com/office/officeart/2005/8/layout/process4"/>
    <dgm:cxn modelId="{3E916CF5-E13F-4B98-9B88-9B023D40FE80}" type="presParOf" srcId="{3E58A526-990D-4E59-A933-5573158A2578}" destId="{FCBC5058-AEDC-471B-8E3D-ABDA5BB9621A}" srcOrd="0" destOrd="0" presId="urn:microsoft.com/office/officeart/2005/8/layout/process4"/>
    <dgm:cxn modelId="{40DD95ED-C391-4674-918D-5A895793A8B5}" type="presParOf" srcId="{FCBC5058-AEDC-471B-8E3D-ABDA5BB9621A}" destId="{F95AD067-B31F-43B1-B45E-83D32E6666EF}" srcOrd="0" destOrd="0" presId="urn:microsoft.com/office/officeart/2005/8/layout/process4"/>
    <dgm:cxn modelId="{6CB14FAC-AB95-4B69-816C-967FA078C8D2}" type="presParOf" srcId="{FCBC5058-AEDC-471B-8E3D-ABDA5BB9621A}" destId="{D6EAE9E3-B92E-44F0-AD22-FA5760FB71E2}" srcOrd="1" destOrd="0" presId="urn:microsoft.com/office/officeart/2005/8/layout/process4"/>
    <dgm:cxn modelId="{75C75A2D-28A4-449A-8ADE-E582FE8573EA}" type="presParOf" srcId="{FCBC5058-AEDC-471B-8E3D-ABDA5BB9621A}" destId="{F8AEC056-89D5-4759-B087-CC5CD4C92023}" srcOrd="2" destOrd="0" presId="urn:microsoft.com/office/officeart/2005/8/layout/process4"/>
    <dgm:cxn modelId="{2A150119-3315-44CF-A450-4F9A902913F6}" type="presParOf" srcId="{F8AEC056-89D5-4759-B087-CC5CD4C92023}" destId="{3296967A-EBCE-456B-8181-3C147F64557C}" srcOrd="0" destOrd="0" presId="urn:microsoft.com/office/officeart/2005/8/layout/process4"/>
    <dgm:cxn modelId="{6263B34F-FAA7-4E4F-BD38-B164BC633996}" type="presParOf" srcId="{3E58A526-990D-4E59-A933-5573158A2578}" destId="{9AEB536C-4929-42CA-8717-CD5D2638BEBB}" srcOrd="1" destOrd="0" presId="urn:microsoft.com/office/officeart/2005/8/layout/process4"/>
    <dgm:cxn modelId="{59E1150F-A557-4F1B-8326-AA5F5E18F399}" type="presParOf" srcId="{3E58A526-990D-4E59-A933-5573158A2578}" destId="{B41BC478-81B3-4C4A-B10B-EC8659347C31}" srcOrd="2" destOrd="0" presId="urn:microsoft.com/office/officeart/2005/8/layout/process4"/>
    <dgm:cxn modelId="{D462ECC3-0D28-4DA2-AAAA-38B72DF6C6AD}" type="presParOf" srcId="{B41BC478-81B3-4C4A-B10B-EC8659347C31}" destId="{480F6249-B8D2-4F6F-AB08-87412FB5A879}" srcOrd="0" destOrd="0" presId="urn:microsoft.com/office/officeart/2005/8/layout/process4"/>
    <dgm:cxn modelId="{E75CE1B4-6901-4F7B-A0DB-BC5898C0DA36}" type="presParOf" srcId="{B41BC478-81B3-4C4A-B10B-EC8659347C31}" destId="{53E3FAFF-B6E0-485C-A870-AACE16197A46}" srcOrd="1" destOrd="0" presId="urn:microsoft.com/office/officeart/2005/8/layout/process4"/>
    <dgm:cxn modelId="{41315941-F1CF-4446-B0A3-40332A444429}" type="presParOf" srcId="{B41BC478-81B3-4C4A-B10B-EC8659347C31}" destId="{DA0A7526-A331-4A0A-B56E-8DBEEF626A2C}" srcOrd="2" destOrd="0" presId="urn:microsoft.com/office/officeart/2005/8/layout/process4"/>
    <dgm:cxn modelId="{83938F82-FE88-4157-8A32-DFB6363AF971}" type="presParOf" srcId="{DA0A7526-A331-4A0A-B56E-8DBEEF626A2C}" destId="{4555D2AE-4AD0-49B2-B597-251DDEE85AC7}" srcOrd="0" destOrd="0" presId="urn:microsoft.com/office/officeart/2005/8/layout/process4"/>
  </dgm:cxnLst>
  <dgm:bg/>
  <dgm:whole>
    <a:ln>
      <a:noFill/>
      <a:prstDash val="sys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AA0F66-EED5-472C-B15A-21C3058E2A71}" type="doc">
      <dgm:prSet loTypeId="urn:microsoft.com/office/officeart/2005/8/layout/process4" loCatId="list" qsTypeId="urn:microsoft.com/office/officeart/2005/8/quickstyle/3d2#4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ACE26A0-CCC9-4016-90FC-887586EA81ED}">
      <dgm:prSet phldrT="[Текст]" custT="1"/>
      <dgm:spPr>
        <a:solidFill>
          <a:srgbClr val="FFCCCC"/>
        </a:solidFill>
      </dgm:spPr>
      <dgm:t>
        <a:bodyPr/>
        <a:lstStyle/>
        <a:p>
          <a:pPr rtl="0"/>
          <a:r>
            <a:rPr kumimoji="0" lang="ru-RU" sz="4000" b="0" i="0" u="none" strike="noStrike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Задача открытого типа</a:t>
          </a:r>
        </a:p>
      </dgm:t>
    </dgm:pt>
    <dgm:pt modelId="{05EB36D5-F64E-4C0D-9C35-FCE282423619}" type="parTrans" cxnId="{5720C87D-BAB6-434B-9920-BAFDA2E2624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8316103-43C1-491A-B0A1-0AA4CB831F74}" type="sibTrans" cxnId="{5720C87D-BAB6-434B-9920-BAFDA2E2624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28B6C5D7-B95B-4E23-98BC-30C4046130F6}">
      <dgm:prSet custT="1"/>
      <dgm:spPr>
        <a:solidFill>
          <a:srgbClr val="FFCCCC"/>
        </a:solidFill>
      </dgm:spPr>
      <dgm:t>
        <a:bodyPr/>
        <a:lstStyle/>
        <a:p>
          <a:pPr rtl="0"/>
          <a:r>
            <a:rPr kumimoji="0" lang="ru-RU" sz="4000" b="0" i="0" u="none" strike="noStrike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Педагогическая задача</a:t>
          </a:r>
        </a:p>
      </dgm:t>
    </dgm:pt>
    <dgm:pt modelId="{C942FD28-BC3B-4A5D-A99D-E234A9EEFD0B}" type="parTrans" cxnId="{18B34324-B66C-48BC-91F9-7C76A5B1B7F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96E3E944-3BF1-4FD8-B2AE-EA102F9BD0B1}" type="sibTrans" cxnId="{18B34324-B66C-48BC-91F9-7C76A5B1B7F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9913809-A2F1-4802-8F15-718870D7E305}">
      <dgm:prSet custT="1"/>
      <dgm:spPr>
        <a:solidFill>
          <a:srgbClr val="FFE5E5">
            <a:alpha val="90000"/>
          </a:srgbClr>
        </a:solidFill>
        <a:ln>
          <a:noFill/>
        </a:ln>
      </dgm:spPr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endParaRPr lang="ru-RU" sz="24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93CA67-AC92-4100-811A-2C17B82F10B6}" type="parTrans" cxnId="{7C7F3149-F70C-4FB3-A795-C000AD2685D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6238179-5CDB-461B-B899-7BB4221E7C16}" type="sibTrans" cxnId="{7C7F3149-F70C-4FB3-A795-C000AD2685D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9F29D527-E850-45AA-8C43-1869EAFF7E45}">
      <dgm:prSet phldrT="[Текст]" custT="1"/>
      <dgm:spPr>
        <a:solidFill>
          <a:srgbClr val="FFE5E5">
            <a:alpha val="90000"/>
          </a:srgbClr>
        </a:solidFill>
        <a:ln>
          <a:noFill/>
        </a:ln>
      </dgm:spPr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Разбейте числа на группы.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248, 44, 355, 57, 41, 56, 743, 46, 59</a:t>
          </a:r>
        </a:p>
      </dgm:t>
    </dgm:pt>
    <dgm:pt modelId="{FD1F9D4B-4D36-4A1F-890F-D50C4AB1395B}" type="sibTrans" cxnId="{11B2AC92-8065-4F56-A53B-2AB8D0D32D6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526A8464-437F-4DE6-B9DC-76B6188497C7}" type="parTrans" cxnId="{11B2AC92-8065-4F56-A53B-2AB8D0D32D6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3E58A526-990D-4E59-A933-5573158A2578}" type="pres">
      <dgm:prSet presAssocID="{E8AA0F66-EED5-472C-B15A-21C3058E2A71}" presName="Name0" presStyleCnt="0">
        <dgm:presLayoutVars>
          <dgm:dir/>
          <dgm:animLvl val="lvl"/>
          <dgm:resizeHandles val="exact"/>
        </dgm:presLayoutVars>
      </dgm:prSet>
      <dgm:spPr/>
    </dgm:pt>
    <dgm:pt modelId="{FCBC5058-AEDC-471B-8E3D-ABDA5BB9621A}" type="pres">
      <dgm:prSet presAssocID="{28B6C5D7-B95B-4E23-98BC-30C4046130F6}" presName="boxAndChildren" presStyleCnt="0"/>
      <dgm:spPr/>
    </dgm:pt>
    <dgm:pt modelId="{F95AD067-B31F-43B1-B45E-83D32E6666EF}" type="pres">
      <dgm:prSet presAssocID="{28B6C5D7-B95B-4E23-98BC-30C4046130F6}" presName="parentTextBox" presStyleLbl="node1" presStyleIdx="0" presStyleCnt="2"/>
      <dgm:spPr/>
    </dgm:pt>
    <dgm:pt modelId="{D6EAE9E3-B92E-44F0-AD22-FA5760FB71E2}" type="pres">
      <dgm:prSet presAssocID="{28B6C5D7-B95B-4E23-98BC-30C4046130F6}" presName="entireBox" presStyleLbl="node1" presStyleIdx="0" presStyleCnt="2" custScaleY="122769" custLinFactNeighborX="-2062" custLinFactNeighborY="-897"/>
      <dgm:spPr/>
    </dgm:pt>
    <dgm:pt modelId="{F8AEC056-89D5-4759-B087-CC5CD4C92023}" type="pres">
      <dgm:prSet presAssocID="{28B6C5D7-B95B-4E23-98BC-30C4046130F6}" presName="descendantBox" presStyleCnt="0"/>
      <dgm:spPr/>
    </dgm:pt>
    <dgm:pt modelId="{3296967A-EBCE-456B-8181-3C147F64557C}" type="pres">
      <dgm:prSet presAssocID="{19913809-A2F1-4802-8F15-718870D7E305}" presName="childTextBox" presStyleLbl="fgAccFollowNode1" presStyleIdx="0" presStyleCnt="2" custScaleY="182987">
        <dgm:presLayoutVars>
          <dgm:bulletEnabled val="1"/>
        </dgm:presLayoutVars>
      </dgm:prSet>
      <dgm:spPr/>
    </dgm:pt>
    <dgm:pt modelId="{9AEB536C-4929-42CA-8717-CD5D2638BEBB}" type="pres">
      <dgm:prSet presAssocID="{48316103-43C1-491A-B0A1-0AA4CB831F74}" presName="sp" presStyleCnt="0"/>
      <dgm:spPr/>
    </dgm:pt>
    <dgm:pt modelId="{B41BC478-81B3-4C4A-B10B-EC8659347C31}" type="pres">
      <dgm:prSet presAssocID="{EACE26A0-CCC9-4016-90FC-887586EA81ED}" presName="arrowAndChildren" presStyleCnt="0"/>
      <dgm:spPr/>
    </dgm:pt>
    <dgm:pt modelId="{480F6249-B8D2-4F6F-AB08-87412FB5A879}" type="pres">
      <dgm:prSet presAssocID="{EACE26A0-CCC9-4016-90FC-887586EA81ED}" presName="parentTextArrow" presStyleLbl="node1" presStyleIdx="0" presStyleCnt="2"/>
      <dgm:spPr/>
    </dgm:pt>
    <dgm:pt modelId="{53E3FAFF-B6E0-485C-A870-AACE16197A46}" type="pres">
      <dgm:prSet presAssocID="{EACE26A0-CCC9-4016-90FC-887586EA81ED}" presName="arrow" presStyleLbl="node1" presStyleIdx="1" presStyleCnt="2" custLinFactNeighborY="-2248"/>
      <dgm:spPr/>
    </dgm:pt>
    <dgm:pt modelId="{DA0A7526-A331-4A0A-B56E-8DBEEF626A2C}" type="pres">
      <dgm:prSet presAssocID="{EACE26A0-CCC9-4016-90FC-887586EA81ED}" presName="descendantArrow" presStyleCnt="0"/>
      <dgm:spPr/>
    </dgm:pt>
    <dgm:pt modelId="{4555D2AE-4AD0-49B2-B597-251DDEE85AC7}" type="pres">
      <dgm:prSet presAssocID="{9F29D527-E850-45AA-8C43-1869EAFF7E45}" presName="childTextArrow" presStyleLbl="fgAccFollowNode1" presStyleIdx="1" presStyleCnt="2" custScaleY="131975">
        <dgm:presLayoutVars>
          <dgm:bulletEnabled val="1"/>
        </dgm:presLayoutVars>
      </dgm:prSet>
      <dgm:spPr/>
    </dgm:pt>
  </dgm:ptLst>
  <dgm:cxnLst>
    <dgm:cxn modelId="{6475BE03-66FE-4C22-BB2A-5E808BF37136}" type="presOf" srcId="{E8AA0F66-EED5-472C-B15A-21C3058E2A71}" destId="{3E58A526-990D-4E59-A933-5573158A2578}" srcOrd="0" destOrd="0" presId="urn:microsoft.com/office/officeart/2005/8/layout/process4"/>
    <dgm:cxn modelId="{AD467706-A400-424D-85B0-3B4EEBFA6C13}" type="presOf" srcId="{28B6C5D7-B95B-4E23-98BC-30C4046130F6}" destId="{D6EAE9E3-B92E-44F0-AD22-FA5760FB71E2}" srcOrd="1" destOrd="0" presId="urn:microsoft.com/office/officeart/2005/8/layout/process4"/>
    <dgm:cxn modelId="{18B34324-B66C-48BC-91F9-7C76A5B1B7FE}" srcId="{E8AA0F66-EED5-472C-B15A-21C3058E2A71}" destId="{28B6C5D7-B95B-4E23-98BC-30C4046130F6}" srcOrd="1" destOrd="0" parTransId="{C942FD28-BC3B-4A5D-A99D-E234A9EEFD0B}" sibTransId="{96E3E944-3BF1-4FD8-B2AE-EA102F9BD0B1}"/>
    <dgm:cxn modelId="{2AB01E49-363A-4A7B-870A-719521A36B4F}" type="presOf" srcId="{28B6C5D7-B95B-4E23-98BC-30C4046130F6}" destId="{F95AD067-B31F-43B1-B45E-83D32E6666EF}" srcOrd="0" destOrd="0" presId="urn:microsoft.com/office/officeart/2005/8/layout/process4"/>
    <dgm:cxn modelId="{7C7F3149-F70C-4FB3-A795-C000AD2685DE}" srcId="{28B6C5D7-B95B-4E23-98BC-30C4046130F6}" destId="{19913809-A2F1-4802-8F15-718870D7E305}" srcOrd="0" destOrd="0" parTransId="{ED93CA67-AC92-4100-811A-2C17B82F10B6}" sibTransId="{16238179-5CDB-461B-B899-7BB4221E7C16}"/>
    <dgm:cxn modelId="{5720C87D-BAB6-434B-9920-BAFDA2E26243}" srcId="{E8AA0F66-EED5-472C-B15A-21C3058E2A71}" destId="{EACE26A0-CCC9-4016-90FC-887586EA81ED}" srcOrd="0" destOrd="0" parTransId="{05EB36D5-F64E-4C0D-9C35-FCE282423619}" sibTransId="{48316103-43C1-491A-B0A1-0AA4CB831F74}"/>
    <dgm:cxn modelId="{0E31B786-AADC-4C19-A99D-8A3D98FD92B8}" type="presOf" srcId="{19913809-A2F1-4802-8F15-718870D7E305}" destId="{3296967A-EBCE-456B-8181-3C147F64557C}" srcOrd="0" destOrd="0" presId="urn:microsoft.com/office/officeart/2005/8/layout/process4"/>
    <dgm:cxn modelId="{11B2AC92-8065-4F56-A53B-2AB8D0D32D6F}" srcId="{EACE26A0-CCC9-4016-90FC-887586EA81ED}" destId="{9F29D527-E850-45AA-8C43-1869EAFF7E45}" srcOrd="0" destOrd="0" parTransId="{526A8464-437F-4DE6-B9DC-76B6188497C7}" sibTransId="{FD1F9D4B-4D36-4A1F-890F-D50C4AB1395B}"/>
    <dgm:cxn modelId="{522A9B97-0DA3-49D5-9CF3-0B875648D753}" type="presOf" srcId="{EACE26A0-CCC9-4016-90FC-887586EA81ED}" destId="{480F6249-B8D2-4F6F-AB08-87412FB5A879}" srcOrd="0" destOrd="0" presId="urn:microsoft.com/office/officeart/2005/8/layout/process4"/>
    <dgm:cxn modelId="{F60681BF-FF86-4CEB-A6BD-725D9047BE01}" type="presOf" srcId="{9F29D527-E850-45AA-8C43-1869EAFF7E45}" destId="{4555D2AE-4AD0-49B2-B597-251DDEE85AC7}" srcOrd="0" destOrd="0" presId="urn:microsoft.com/office/officeart/2005/8/layout/process4"/>
    <dgm:cxn modelId="{47338CEA-1AF8-47F5-B90D-2F041D783DD3}" type="presOf" srcId="{EACE26A0-CCC9-4016-90FC-887586EA81ED}" destId="{53E3FAFF-B6E0-485C-A870-AACE16197A46}" srcOrd="1" destOrd="0" presId="urn:microsoft.com/office/officeart/2005/8/layout/process4"/>
    <dgm:cxn modelId="{513213A4-1757-4FCB-A3DA-2D64EB3546AB}" type="presParOf" srcId="{3E58A526-990D-4E59-A933-5573158A2578}" destId="{FCBC5058-AEDC-471B-8E3D-ABDA5BB9621A}" srcOrd="0" destOrd="0" presId="urn:microsoft.com/office/officeart/2005/8/layout/process4"/>
    <dgm:cxn modelId="{2D8D60F6-2149-4A34-9B7F-8359D85E9163}" type="presParOf" srcId="{FCBC5058-AEDC-471B-8E3D-ABDA5BB9621A}" destId="{F95AD067-B31F-43B1-B45E-83D32E6666EF}" srcOrd="0" destOrd="0" presId="urn:microsoft.com/office/officeart/2005/8/layout/process4"/>
    <dgm:cxn modelId="{75FC7F39-5268-4218-91B0-E178ED8A9682}" type="presParOf" srcId="{FCBC5058-AEDC-471B-8E3D-ABDA5BB9621A}" destId="{D6EAE9E3-B92E-44F0-AD22-FA5760FB71E2}" srcOrd="1" destOrd="0" presId="urn:microsoft.com/office/officeart/2005/8/layout/process4"/>
    <dgm:cxn modelId="{0C2DEBFC-52F5-4E48-853C-59EEBC0D126E}" type="presParOf" srcId="{FCBC5058-AEDC-471B-8E3D-ABDA5BB9621A}" destId="{F8AEC056-89D5-4759-B087-CC5CD4C92023}" srcOrd="2" destOrd="0" presId="urn:microsoft.com/office/officeart/2005/8/layout/process4"/>
    <dgm:cxn modelId="{97530F57-3BDF-4037-9C16-F728CE043F48}" type="presParOf" srcId="{F8AEC056-89D5-4759-B087-CC5CD4C92023}" destId="{3296967A-EBCE-456B-8181-3C147F64557C}" srcOrd="0" destOrd="0" presId="urn:microsoft.com/office/officeart/2005/8/layout/process4"/>
    <dgm:cxn modelId="{3FC82918-798B-4F88-A072-86D598DE9377}" type="presParOf" srcId="{3E58A526-990D-4E59-A933-5573158A2578}" destId="{9AEB536C-4929-42CA-8717-CD5D2638BEBB}" srcOrd="1" destOrd="0" presId="urn:microsoft.com/office/officeart/2005/8/layout/process4"/>
    <dgm:cxn modelId="{CCAF1331-C3E2-4868-B401-3EC16D8C2E0D}" type="presParOf" srcId="{3E58A526-990D-4E59-A933-5573158A2578}" destId="{B41BC478-81B3-4C4A-B10B-EC8659347C31}" srcOrd="2" destOrd="0" presId="urn:microsoft.com/office/officeart/2005/8/layout/process4"/>
    <dgm:cxn modelId="{C338CAD9-F302-428F-9D95-B182B3186E37}" type="presParOf" srcId="{B41BC478-81B3-4C4A-B10B-EC8659347C31}" destId="{480F6249-B8D2-4F6F-AB08-87412FB5A879}" srcOrd="0" destOrd="0" presId="urn:microsoft.com/office/officeart/2005/8/layout/process4"/>
    <dgm:cxn modelId="{17F408B2-7E3B-4038-A72A-92CA0850A6DE}" type="presParOf" srcId="{B41BC478-81B3-4C4A-B10B-EC8659347C31}" destId="{53E3FAFF-B6E0-485C-A870-AACE16197A46}" srcOrd="1" destOrd="0" presId="urn:microsoft.com/office/officeart/2005/8/layout/process4"/>
    <dgm:cxn modelId="{CDD79D9F-A5FA-4C93-A654-E90EA189585C}" type="presParOf" srcId="{B41BC478-81B3-4C4A-B10B-EC8659347C31}" destId="{DA0A7526-A331-4A0A-B56E-8DBEEF626A2C}" srcOrd="2" destOrd="0" presId="urn:microsoft.com/office/officeart/2005/8/layout/process4"/>
    <dgm:cxn modelId="{48E6E85A-22B3-4A2B-B565-6FB36B091A1A}" type="presParOf" srcId="{DA0A7526-A331-4A0A-B56E-8DBEEF626A2C}" destId="{4555D2AE-4AD0-49B2-B597-251DDEE85AC7}" srcOrd="0" destOrd="0" presId="urn:microsoft.com/office/officeart/2005/8/layout/process4"/>
  </dgm:cxnLst>
  <dgm:bg/>
  <dgm:whole>
    <a:ln>
      <a:noFill/>
      <a:prstDash val="sys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AA0F66-EED5-472C-B15A-21C3058E2A71}" type="doc">
      <dgm:prSet loTypeId="urn:microsoft.com/office/officeart/2005/8/layout/process4" loCatId="list" qsTypeId="urn:microsoft.com/office/officeart/2005/8/quickstyle/3d2#5" qsCatId="3D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EACE26A0-CCC9-4016-90FC-887586EA81ED}">
      <dgm:prSet phldrT="[Текст]" custT="1"/>
      <dgm:spPr>
        <a:solidFill>
          <a:srgbClr val="FFCCCC"/>
        </a:solidFill>
      </dgm:spPr>
      <dgm:t>
        <a:bodyPr/>
        <a:lstStyle/>
        <a:p>
          <a:pPr rtl="0"/>
          <a:r>
            <a:rPr kumimoji="0" lang="ru-RU" sz="4000" b="0" i="0" u="none" strike="noStrike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Задача открытого типа</a:t>
          </a:r>
        </a:p>
      </dgm:t>
    </dgm:pt>
    <dgm:pt modelId="{05EB36D5-F64E-4C0D-9C35-FCE282423619}" type="parTrans" cxnId="{5720C87D-BAB6-434B-9920-BAFDA2E2624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48316103-43C1-491A-B0A1-0AA4CB831F74}" type="sibTrans" cxnId="{5720C87D-BAB6-434B-9920-BAFDA2E26243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28B6C5D7-B95B-4E23-98BC-30C4046130F6}">
      <dgm:prSet custT="1"/>
      <dgm:spPr>
        <a:solidFill>
          <a:srgbClr val="FFCCCC"/>
        </a:solidFill>
      </dgm:spPr>
      <dgm:t>
        <a:bodyPr/>
        <a:lstStyle/>
        <a:p>
          <a:pPr rtl="0"/>
          <a:r>
            <a:rPr kumimoji="0" lang="ru-RU" sz="4000" b="0" i="0" u="none" strike="noStrike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Педагогическая задача</a:t>
          </a:r>
        </a:p>
      </dgm:t>
    </dgm:pt>
    <dgm:pt modelId="{C942FD28-BC3B-4A5D-A99D-E234A9EEFD0B}" type="parTrans" cxnId="{18B34324-B66C-48BC-91F9-7C76A5B1B7F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96E3E944-3BF1-4FD8-B2AE-EA102F9BD0B1}" type="sibTrans" cxnId="{18B34324-B66C-48BC-91F9-7C76A5B1B7F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9913809-A2F1-4802-8F15-718870D7E305}">
      <dgm:prSet custT="1"/>
      <dgm:spPr>
        <a:solidFill>
          <a:srgbClr val="FFE5E5">
            <a:alpha val="90000"/>
          </a:srgbClr>
        </a:solidFill>
        <a:ln>
          <a:noFill/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endParaRPr lang="ru-RU" sz="24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93CA67-AC92-4100-811A-2C17B82F10B6}" type="parTrans" cxnId="{7C7F3149-F70C-4FB3-A795-C000AD2685D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6238179-5CDB-461B-B899-7BB4221E7C16}" type="sibTrans" cxnId="{7C7F3149-F70C-4FB3-A795-C000AD2685DE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9F29D527-E850-45AA-8C43-1869EAFF7E45}">
      <dgm:prSet phldrT="[Текст]" custT="1"/>
      <dgm:spPr>
        <a:solidFill>
          <a:srgbClr val="FFE5E5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Подберите такое время, чтобы угол между часовой и </a:t>
          </a:r>
          <a:r>
            <a:rPr lang="ru-RU" sz="240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минут-ной стрелками </a:t>
          </a:r>
          <a:r>
            <a: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был прямым. Сколько существует вариантов?</a:t>
          </a:r>
        </a:p>
      </dgm:t>
    </dgm:pt>
    <dgm:pt modelId="{FD1F9D4B-4D36-4A1F-890F-D50C4AB1395B}" type="sibTrans" cxnId="{11B2AC92-8065-4F56-A53B-2AB8D0D32D6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526A8464-437F-4DE6-B9DC-76B6188497C7}" type="parTrans" cxnId="{11B2AC92-8065-4F56-A53B-2AB8D0D32D6F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3E58A526-990D-4E59-A933-5573158A2578}" type="pres">
      <dgm:prSet presAssocID="{E8AA0F66-EED5-472C-B15A-21C3058E2A71}" presName="Name0" presStyleCnt="0">
        <dgm:presLayoutVars>
          <dgm:dir/>
          <dgm:animLvl val="lvl"/>
          <dgm:resizeHandles val="exact"/>
        </dgm:presLayoutVars>
      </dgm:prSet>
      <dgm:spPr/>
    </dgm:pt>
    <dgm:pt modelId="{FCBC5058-AEDC-471B-8E3D-ABDA5BB9621A}" type="pres">
      <dgm:prSet presAssocID="{28B6C5D7-B95B-4E23-98BC-30C4046130F6}" presName="boxAndChildren" presStyleCnt="0"/>
      <dgm:spPr/>
    </dgm:pt>
    <dgm:pt modelId="{F95AD067-B31F-43B1-B45E-83D32E6666EF}" type="pres">
      <dgm:prSet presAssocID="{28B6C5D7-B95B-4E23-98BC-30C4046130F6}" presName="parentTextBox" presStyleLbl="node1" presStyleIdx="0" presStyleCnt="2"/>
      <dgm:spPr/>
    </dgm:pt>
    <dgm:pt modelId="{D6EAE9E3-B92E-44F0-AD22-FA5760FB71E2}" type="pres">
      <dgm:prSet presAssocID="{28B6C5D7-B95B-4E23-98BC-30C4046130F6}" presName="entireBox" presStyleLbl="node1" presStyleIdx="0" presStyleCnt="2" custScaleY="122769" custLinFactNeighborX="-2062" custLinFactNeighborY="-897"/>
      <dgm:spPr/>
    </dgm:pt>
    <dgm:pt modelId="{F8AEC056-89D5-4759-B087-CC5CD4C92023}" type="pres">
      <dgm:prSet presAssocID="{28B6C5D7-B95B-4E23-98BC-30C4046130F6}" presName="descendantBox" presStyleCnt="0"/>
      <dgm:spPr/>
    </dgm:pt>
    <dgm:pt modelId="{3296967A-EBCE-456B-8181-3C147F64557C}" type="pres">
      <dgm:prSet presAssocID="{19913809-A2F1-4802-8F15-718870D7E305}" presName="childTextBox" presStyleLbl="fgAccFollowNode1" presStyleIdx="0" presStyleCnt="2" custScaleY="182987">
        <dgm:presLayoutVars>
          <dgm:bulletEnabled val="1"/>
        </dgm:presLayoutVars>
      </dgm:prSet>
      <dgm:spPr/>
    </dgm:pt>
    <dgm:pt modelId="{9AEB536C-4929-42CA-8717-CD5D2638BEBB}" type="pres">
      <dgm:prSet presAssocID="{48316103-43C1-491A-B0A1-0AA4CB831F74}" presName="sp" presStyleCnt="0"/>
      <dgm:spPr/>
    </dgm:pt>
    <dgm:pt modelId="{B41BC478-81B3-4C4A-B10B-EC8659347C31}" type="pres">
      <dgm:prSet presAssocID="{EACE26A0-CCC9-4016-90FC-887586EA81ED}" presName="arrowAndChildren" presStyleCnt="0"/>
      <dgm:spPr/>
    </dgm:pt>
    <dgm:pt modelId="{480F6249-B8D2-4F6F-AB08-87412FB5A879}" type="pres">
      <dgm:prSet presAssocID="{EACE26A0-CCC9-4016-90FC-887586EA81ED}" presName="parentTextArrow" presStyleLbl="node1" presStyleIdx="0" presStyleCnt="2"/>
      <dgm:spPr/>
    </dgm:pt>
    <dgm:pt modelId="{53E3FAFF-B6E0-485C-A870-AACE16197A46}" type="pres">
      <dgm:prSet presAssocID="{EACE26A0-CCC9-4016-90FC-887586EA81ED}" presName="arrow" presStyleLbl="node1" presStyleIdx="1" presStyleCnt="2" custLinFactNeighborY="-2248"/>
      <dgm:spPr/>
    </dgm:pt>
    <dgm:pt modelId="{DA0A7526-A331-4A0A-B56E-8DBEEF626A2C}" type="pres">
      <dgm:prSet presAssocID="{EACE26A0-CCC9-4016-90FC-887586EA81ED}" presName="descendantArrow" presStyleCnt="0"/>
      <dgm:spPr/>
    </dgm:pt>
    <dgm:pt modelId="{4555D2AE-4AD0-49B2-B597-251DDEE85AC7}" type="pres">
      <dgm:prSet presAssocID="{9F29D527-E850-45AA-8C43-1869EAFF7E45}" presName="childTextArrow" presStyleLbl="fgAccFollowNode1" presStyleIdx="1" presStyleCnt="2" custScaleY="131975">
        <dgm:presLayoutVars>
          <dgm:bulletEnabled val="1"/>
        </dgm:presLayoutVars>
      </dgm:prSet>
      <dgm:spPr/>
    </dgm:pt>
  </dgm:ptLst>
  <dgm:cxnLst>
    <dgm:cxn modelId="{AD6C6B17-9389-4C96-9BC2-907A0764FD74}" type="presOf" srcId="{9F29D527-E850-45AA-8C43-1869EAFF7E45}" destId="{4555D2AE-4AD0-49B2-B597-251DDEE85AC7}" srcOrd="0" destOrd="0" presId="urn:microsoft.com/office/officeart/2005/8/layout/process4"/>
    <dgm:cxn modelId="{18B34324-B66C-48BC-91F9-7C76A5B1B7FE}" srcId="{E8AA0F66-EED5-472C-B15A-21C3058E2A71}" destId="{28B6C5D7-B95B-4E23-98BC-30C4046130F6}" srcOrd="1" destOrd="0" parTransId="{C942FD28-BC3B-4A5D-A99D-E234A9EEFD0B}" sibTransId="{96E3E944-3BF1-4FD8-B2AE-EA102F9BD0B1}"/>
    <dgm:cxn modelId="{DB8F655C-81F2-40A1-B9B2-8E0BC64250E1}" type="presOf" srcId="{19913809-A2F1-4802-8F15-718870D7E305}" destId="{3296967A-EBCE-456B-8181-3C147F64557C}" srcOrd="0" destOrd="0" presId="urn:microsoft.com/office/officeart/2005/8/layout/process4"/>
    <dgm:cxn modelId="{7C7F3149-F70C-4FB3-A795-C000AD2685DE}" srcId="{28B6C5D7-B95B-4E23-98BC-30C4046130F6}" destId="{19913809-A2F1-4802-8F15-718870D7E305}" srcOrd="0" destOrd="0" parTransId="{ED93CA67-AC92-4100-811A-2C17B82F10B6}" sibTransId="{16238179-5CDB-461B-B899-7BB4221E7C16}"/>
    <dgm:cxn modelId="{D38E9A54-9F2D-4E4B-8218-53834A7EDECE}" type="presOf" srcId="{E8AA0F66-EED5-472C-B15A-21C3058E2A71}" destId="{3E58A526-990D-4E59-A933-5573158A2578}" srcOrd="0" destOrd="0" presId="urn:microsoft.com/office/officeart/2005/8/layout/process4"/>
    <dgm:cxn modelId="{41366D77-40A0-44E3-AA70-70AD37E113F0}" type="presOf" srcId="{28B6C5D7-B95B-4E23-98BC-30C4046130F6}" destId="{F95AD067-B31F-43B1-B45E-83D32E6666EF}" srcOrd="0" destOrd="0" presId="urn:microsoft.com/office/officeart/2005/8/layout/process4"/>
    <dgm:cxn modelId="{5720C87D-BAB6-434B-9920-BAFDA2E26243}" srcId="{E8AA0F66-EED5-472C-B15A-21C3058E2A71}" destId="{EACE26A0-CCC9-4016-90FC-887586EA81ED}" srcOrd="0" destOrd="0" parTransId="{05EB36D5-F64E-4C0D-9C35-FCE282423619}" sibTransId="{48316103-43C1-491A-B0A1-0AA4CB831F74}"/>
    <dgm:cxn modelId="{11B2AC92-8065-4F56-A53B-2AB8D0D32D6F}" srcId="{EACE26A0-CCC9-4016-90FC-887586EA81ED}" destId="{9F29D527-E850-45AA-8C43-1869EAFF7E45}" srcOrd="0" destOrd="0" parTransId="{526A8464-437F-4DE6-B9DC-76B6188497C7}" sibTransId="{FD1F9D4B-4D36-4A1F-890F-D50C4AB1395B}"/>
    <dgm:cxn modelId="{1F1CE1AA-B037-4E64-888A-3E6604C988FC}" type="presOf" srcId="{28B6C5D7-B95B-4E23-98BC-30C4046130F6}" destId="{D6EAE9E3-B92E-44F0-AD22-FA5760FB71E2}" srcOrd="1" destOrd="0" presId="urn:microsoft.com/office/officeart/2005/8/layout/process4"/>
    <dgm:cxn modelId="{3A9354DD-9B89-46AA-A3E4-E2397F116C97}" type="presOf" srcId="{EACE26A0-CCC9-4016-90FC-887586EA81ED}" destId="{53E3FAFF-B6E0-485C-A870-AACE16197A46}" srcOrd="1" destOrd="0" presId="urn:microsoft.com/office/officeart/2005/8/layout/process4"/>
    <dgm:cxn modelId="{B2C34BF2-3D3B-4B6D-8AF2-56CA58A11A69}" type="presOf" srcId="{EACE26A0-CCC9-4016-90FC-887586EA81ED}" destId="{480F6249-B8D2-4F6F-AB08-87412FB5A879}" srcOrd="0" destOrd="0" presId="urn:microsoft.com/office/officeart/2005/8/layout/process4"/>
    <dgm:cxn modelId="{49803C2A-73D8-443A-A104-27F1AE750A7E}" type="presParOf" srcId="{3E58A526-990D-4E59-A933-5573158A2578}" destId="{FCBC5058-AEDC-471B-8E3D-ABDA5BB9621A}" srcOrd="0" destOrd="0" presId="urn:microsoft.com/office/officeart/2005/8/layout/process4"/>
    <dgm:cxn modelId="{1EF34D1E-E699-4E70-9029-86680888B6EB}" type="presParOf" srcId="{FCBC5058-AEDC-471B-8E3D-ABDA5BB9621A}" destId="{F95AD067-B31F-43B1-B45E-83D32E6666EF}" srcOrd="0" destOrd="0" presId="urn:microsoft.com/office/officeart/2005/8/layout/process4"/>
    <dgm:cxn modelId="{142D8185-D00F-4802-8126-27521B010B8C}" type="presParOf" srcId="{FCBC5058-AEDC-471B-8E3D-ABDA5BB9621A}" destId="{D6EAE9E3-B92E-44F0-AD22-FA5760FB71E2}" srcOrd="1" destOrd="0" presId="urn:microsoft.com/office/officeart/2005/8/layout/process4"/>
    <dgm:cxn modelId="{281BFA1D-3D30-4BCE-847A-DDF872D94F39}" type="presParOf" srcId="{FCBC5058-AEDC-471B-8E3D-ABDA5BB9621A}" destId="{F8AEC056-89D5-4759-B087-CC5CD4C92023}" srcOrd="2" destOrd="0" presId="urn:microsoft.com/office/officeart/2005/8/layout/process4"/>
    <dgm:cxn modelId="{B4E8B64C-96C1-42BE-9A90-C7BC21676183}" type="presParOf" srcId="{F8AEC056-89D5-4759-B087-CC5CD4C92023}" destId="{3296967A-EBCE-456B-8181-3C147F64557C}" srcOrd="0" destOrd="0" presId="urn:microsoft.com/office/officeart/2005/8/layout/process4"/>
    <dgm:cxn modelId="{DCBEFB36-B064-4185-8141-665D706D469B}" type="presParOf" srcId="{3E58A526-990D-4E59-A933-5573158A2578}" destId="{9AEB536C-4929-42CA-8717-CD5D2638BEBB}" srcOrd="1" destOrd="0" presId="urn:microsoft.com/office/officeart/2005/8/layout/process4"/>
    <dgm:cxn modelId="{6D88B94E-2145-48A7-A5EF-D5AB6A8F7339}" type="presParOf" srcId="{3E58A526-990D-4E59-A933-5573158A2578}" destId="{B41BC478-81B3-4C4A-B10B-EC8659347C31}" srcOrd="2" destOrd="0" presId="urn:microsoft.com/office/officeart/2005/8/layout/process4"/>
    <dgm:cxn modelId="{37272121-D567-48DE-B6F2-F3CB94E573CD}" type="presParOf" srcId="{B41BC478-81B3-4C4A-B10B-EC8659347C31}" destId="{480F6249-B8D2-4F6F-AB08-87412FB5A879}" srcOrd="0" destOrd="0" presId="urn:microsoft.com/office/officeart/2005/8/layout/process4"/>
    <dgm:cxn modelId="{6CB6BDD9-446A-4BA0-995D-48AF1C5A3C21}" type="presParOf" srcId="{B41BC478-81B3-4C4A-B10B-EC8659347C31}" destId="{53E3FAFF-B6E0-485C-A870-AACE16197A46}" srcOrd="1" destOrd="0" presId="urn:microsoft.com/office/officeart/2005/8/layout/process4"/>
    <dgm:cxn modelId="{C678DEF5-6EF8-4D7C-8D52-536EFF47AFF5}" type="presParOf" srcId="{B41BC478-81B3-4C4A-B10B-EC8659347C31}" destId="{DA0A7526-A331-4A0A-B56E-8DBEEF626A2C}" srcOrd="2" destOrd="0" presId="urn:microsoft.com/office/officeart/2005/8/layout/process4"/>
    <dgm:cxn modelId="{BA970ADE-ABE7-4C9E-917E-DB6CDDBEA9A2}" type="presParOf" srcId="{DA0A7526-A331-4A0A-B56E-8DBEEF626A2C}" destId="{4555D2AE-4AD0-49B2-B597-251DDEE85AC7}" srcOrd="0" destOrd="0" presId="urn:microsoft.com/office/officeart/2005/8/layout/process4"/>
  </dgm:cxnLst>
  <dgm:bg/>
  <dgm:whole>
    <a:ln>
      <a:noFill/>
      <a:prstDash val="sys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E9E3-B92E-44F0-AD22-FA5760FB71E2}">
      <dsp:nvSpPr>
        <dsp:cNvPr id="0" name=""/>
        <dsp:cNvSpPr/>
      </dsp:nvSpPr>
      <dsp:spPr>
        <a:xfrm>
          <a:off x="0" y="3492506"/>
          <a:ext cx="8305800" cy="2830480"/>
        </a:xfrm>
        <a:prstGeom prst="rect">
          <a:avLst/>
        </a:prstGeom>
        <a:solidFill>
          <a:srgbClr val="FFCC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0" i="0" u="none" strike="noStrike" kern="1200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Педагогическая задача</a:t>
          </a:r>
        </a:p>
      </dsp:txBody>
      <dsp:txXfrm>
        <a:off x="0" y="3492506"/>
        <a:ext cx="8305800" cy="1528459"/>
      </dsp:txXfrm>
    </dsp:sp>
    <dsp:sp modelId="{3296967A-EBCE-456B-8181-3C147F64557C}">
      <dsp:nvSpPr>
        <dsp:cNvPr id="0" name=""/>
        <dsp:cNvSpPr/>
      </dsp:nvSpPr>
      <dsp:spPr>
        <a:xfrm>
          <a:off x="0" y="4536339"/>
          <a:ext cx="8305800" cy="1940660"/>
        </a:xfrm>
        <a:prstGeom prst="rect">
          <a:avLst/>
        </a:prstGeom>
        <a:solidFill>
          <a:srgbClr val="FFE5E5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536339"/>
        <a:ext cx="8305800" cy="1940660"/>
      </dsp:txXfrm>
    </dsp:sp>
    <dsp:sp modelId="{53E3FAFF-B6E0-485C-A870-AACE16197A46}">
      <dsp:nvSpPr>
        <dsp:cNvPr id="0" name=""/>
        <dsp:cNvSpPr/>
      </dsp:nvSpPr>
      <dsp:spPr>
        <a:xfrm rot="10800000">
          <a:off x="0" y="0"/>
          <a:ext cx="8305800" cy="3545910"/>
        </a:xfrm>
        <a:prstGeom prst="upArrowCallout">
          <a:avLst/>
        </a:prstGeom>
        <a:solidFill>
          <a:srgbClr val="FFCC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0" i="0" u="none" strike="noStrike" kern="1200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Задача открытого типа</a:t>
          </a:r>
        </a:p>
      </dsp:txBody>
      <dsp:txXfrm rot="-10800000">
        <a:off x="0" y="0"/>
        <a:ext cx="8305800" cy="1244614"/>
      </dsp:txXfrm>
    </dsp:sp>
    <dsp:sp modelId="{4555D2AE-4AD0-49B2-B597-251DDEE85AC7}">
      <dsp:nvSpPr>
        <dsp:cNvPr id="0" name=""/>
        <dsp:cNvSpPr/>
      </dsp:nvSpPr>
      <dsp:spPr>
        <a:xfrm>
          <a:off x="0" y="1076969"/>
          <a:ext cx="8305800" cy="1399235"/>
        </a:xfrm>
        <a:prstGeom prst="rect">
          <a:avLst/>
        </a:prstGeom>
        <a:solidFill>
          <a:srgbClr val="FFE5E5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Заполните пропуски:        3 + 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Wingdings"/>
            </a:rPr>
            <a:t>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&lt; 8	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                                           9 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Wingdings"/>
            </a:rPr>
            <a:t>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&gt; 2 + 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Wingdings"/>
            </a:rPr>
            <a:t>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                                           9 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Wingdings"/>
            </a:rPr>
            <a:t>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= 2 + 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Wingdings"/>
            </a:rPr>
            <a:t></a:t>
          </a:r>
          <a:endParaRPr lang="ru-RU" sz="2400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076969"/>
        <a:ext cx="8305800" cy="1399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E9E3-B92E-44F0-AD22-FA5760FB71E2}">
      <dsp:nvSpPr>
        <dsp:cNvPr id="0" name=""/>
        <dsp:cNvSpPr/>
      </dsp:nvSpPr>
      <dsp:spPr>
        <a:xfrm>
          <a:off x="0" y="3492506"/>
          <a:ext cx="8305800" cy="2830480"/>
        </a:xfrm>
        <a:prstGeom prst="rect">
          <a:avLst/>
        </a:prstGeom>
        <a:solidFill>
          <a:srgbClr val="FFCC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0" i="0" u="none" strike="noStrike" kern="1200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Педагогическая задача</a:t>
          </a:r>
        </a:p>
      </dsp:txBody>
      <dsp:txXfrm>
        <a:off x="0" y="3492506"/>
        <a:ext cx="8305800" cy="1528459"/>
      </dsp:txXfrm>
    </dsp:sp>
    <dsp:sp modelId="{3296967A-EBCE-456B-8181-3C147F64557C}">
      <dsp:nvSpPr>
        <dsp:cNvPr id="0" name=""/>
        <dsp:cNvSpPr/>
      </dsp:nvSpPr>
      <dsp:spPr>
        <a:xfrm>
          <a:off x="0" y="4536339"/>
          <a:ext cx="8305800" cy="1940660"/>
        </a:xfrm>
        <a:prstGeom prst="rect">
          <a:avLst/>
        </a:prstGeom>
        <a:solidFill>
          <a:srgbClr val="FFE5E5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536339"/>
        <a:ext cx="8305800" cy="1940660"/>
      </dsp:txXfrm>
    </dsp:sp>
    <dsp:sp modelId="{53E3FAFF-B6E0-485C-A870-AACE16197A46}">
      <dsp:nvSpPr>
        <dsp:cNvPr id="0" name=""/>
        <dsp:cNvSpPr/>
      </dsp:nvSpPr>
      <dsp:spPr>
        <a:xfrm rot="10800000">
          <a:off x="0" y="0"/>
          <a:ext cx="8305800" cy="3545910"/>
        </a:xfrm>
        <a:prstGeom prst="upArrowCallout">
          <a:avLst/>
        </a:prstGeom>
        <a:solidFill>
          <a:srgbClr val="FFCC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0" i="0" u="none" strike="noStrike" kern="1200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Задача открытого типа</a:t>
          </a:r>
        </a:p>
      </dsp:txBody>
      <dsp:txXfrm rot="-10800000">
        <a:off x="0" y="0"/>
        <a:ext cx="8305800" cy="1244614"/>
      </dsp:txXfrm>
    </dsp:sp>
    <dsp:sp modelId="{4555D2AE-4AD0-49B2-B597-251DDEE85AC7}">
      <dsp:nvSpPr>
        <dsp:cNvPr id="0" name=""/>
        <dsp:cNvSpPr/>
      </dsp:nvSpPr>
      <dsp:spPr>
        <a:xfrm>
          <a:off x="0" y="1076969"/>
          <a:ext cx="8305800" cy="1399235"/>
        </a:xfrm>
        <a:prstGeom prst="rect">
          <a:avLst/>
        </a:prstGeom>
        <a:solidFill>
          <a:srgbClr val="FFE5E5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Расстояние между двумя муравейниками 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Symbol"/>
            </a:rPr>
            <a:t>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20 м. Из них одновременно выползли два муравья и побежали в </a:t>
          </a:r>
          <a:r>
            <a:rPr lang="ru-RU" sz="2400" kern="1200" dirty="0" err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противо-положных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направлениях со скоростью 5 м/мин. На каком расстоянии друг от друга они окажутся через 1 мин?</a:t>
          </a:r>
        </a:p>
      </dsp:txBody>
      <dsp:txXfrm>
        <a:off x="0" y="1076969"/>
        <a:ext cx="8305800" cy="1399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E9E3-B92E-44F0-AD22-FA5760FB71E2}">
      <dsp:nvSpPr>
        <dsp:cNvPr id="0" name=""/>
        <dsp:cNvSpPr/>
      </dsp:nvSpPr>
      <dsp:spPr>
        <a:xfrm>
          <a:off x="0" y="3492506"/>
          <a:ext cx="8305800" cy="2830480"/>
        </a:xfrm>
        <a:prstGeom prst="rect">
          <a:avLst/>
        </a:prstGeom>
        <a:solidFill>
          <a:srgbClr val="FFCC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0" i="0" u="none" strike="noStrike" kern="1200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Педагогическая задача</a:t>
          </a:r>
        </a:p>
      </dsp:txBody>
      <dsp:txXfrm>
        <a:off x="0" y="3492506"/>
        <a:ext cx="8305800" cy="1528459"/>
      </dsp:txXfrm>
    </dsp:sp>
    <dsp:sp modelId="{3296967A-EBCE-456B-8181-3C147F64557C}">
      <dsp:nvSpPr>
        <dsp:cNvPr id="0" name=""/>
        <dsp:cNvSpPr/>
      </dsp:nvSpPr>
      <dsp:spPr>
        <a:xfrm>
          <a:off x="0" y="4534480"/>
          <a:ext cx="8305800" cy="1940660"/>
        </a:xfrm>
        <a:prstGeom prst="rect">
          <a:avLst/>
        </a:prstGeom>
        <a:solidFill>
          <a:srgbClr val="FFE5E5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534480"/>
        <a:ext cx="8305800" cy="1940660"/>
      </dsp:txXfrm>
    </dsp:sp>
    <dsp:sp modelId="{53E3FAFF-B6E0-485C-A870-AACE16197A46}">
      <dsp:nvSpPr>
        <dsp:cNvPr id="0" name=""/>
        <dsp:cNvSpPr/>
      </dsp:nvSpPr>
      <dsp:spPr>
        <a:xfrm rot="10800000">
          <a:off x="0" y="0"/>
          <a:ext cx="8305800" cy="3545910"/>
        </a:xfrm>
        <a:prstGeom prst="upArrowCallout">
          <a:avLst/>
        </a:prstGeom>
        <a:solidFill>
          <a:srgbClr val="FFCC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0" i="0" u="none" strike="noStrike" kern="1200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Задача открытого типа</a:t>
          </a:r>
        </a:p>
      </dsp:txBody>
      <dsp:txXfrm rot="-10800000">
        <a:off x="0" y="0"/>
        <a:ext cx="8305800" cy="1244614"/>
      </dsp:txXfrm>
    </dsp:sp>
    <dsp:sp modelId="{4555D2AE-4AD0-49B2-B597-251DDEE85AC7}">
      <dsp:nvSpPr>
        <dsp:cNvPr id="0" name=""/>
        <dsp:cNvSpPr/>
      </dsp:nvSpPr>
      <dsp:spPr>
        <a:xfrm>
          <a:off x="0" y="1076969"/>
          <a:ext cx="8305800" cy="1399235"/>
        </a:xfrm>
        <a:prstGeom prst="rect">
          <a:avLst/>
        </a:prstGeom>
        <a:solidFill>
          <a:srgbClr val="FFE5E5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В доме 300 однокомнатных квартир, 150 двухкомнатных и 70 трехкомнатных. Придумайте 2-3 вопроса и решите составленные задачи.</a:t>
          </a:r>
        </a:p>
      </dsp:txBody>
      <dsp:txXfrm>
        <a:off x="0" y="1076969"/>
        <a:ext cx="8305800" cy="1399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E9E3-B92E-44F0-AD22-FA5760FB71E2}">
      <dsp:nvSpPr>
        <dsp:cNvPr id="0" name=""/>
        <dsp:cNvSpPr/>
      </dsp:nvSpPr>
      <dsp:spPr>
        <a:xfrm>
          <a:off x="0" y="3492506"/>
          <a:ext cx="8229600" cy="2830480"/>
        </a:xfrm>
        <a:prstGeom prst="rect">
          <a:avLst/>
        </a:prstGeom>
        <a:solidFill>
          <a:srgbClr val="FFCC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0" i="0" u="none" strike="noStrike" kern="1200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Педагогическая задача</a:t>
          </a:r>
        </a:p>
      </dsp:txBody>
      <dsp:txXfrm>
        <a:off x="0" y="3492506"/>
        <a:ext cx="8229600" cy="1528459"/>
      </dsp:txXfrm>
    </dsp:sp>
    <dsp:sp modelId="{3296967A-EBCE-456B-8181-3C147F64557C}">
      <dsp:nvSpPr>
        <dsp:cNvPr id="0" name=""/>
        <dsp:cNvSpPr/>
      </dsp:nvSpPr>
      <dsp:spPr>
        <a:xfrm>
          <a:off x="0" y="4534480"/>
          <a:ext cx="8229600" cy="1940660"/>
        </a:xfrm>
        <a:prstGeom prst="rect">
          <a:avLst/>
        </a:prstGeom>
        <a:solidFill>
          <a:srgbClr val="FFE5E5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534480"/>
        <a:ext cx="8229600" cy="1940660"/>
      </dsp:txXfrm>
    </dsp:sp>
    <dsp:sp modelId="{53E3FAFF-B6E0-485C-A870-AACE16197A46}">
      <dsp:nvSpPr>
        <dsp:cNvPr id="0" name=""/>
        <dsp:cNvSpPr/>
      </dsp:nvSpPr>
      <dsp:spPr>
        <a:xfrm rot="10800000">
          <a:off x="0" y="0"/>
          <a:ext cx="8229600" cy="3545910"/>
        </a:xfrm>
        <a:prstGeom prst="upArrowCallout">
          <a:avLst/>
        </a:prstGeom>
        <a:solidFill>
          <a:srgbClr val="FFCC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0" i="0" u="none" strike="noStrike" kern="1200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Задача открытого типа</a:t>
          </a:r>
        </a:p>
      </dsp:txBody>
      <dsp:txXfrm rot="-10800000">
        <a:off x="0" y="0"/>
        <a:ext cx="8229600" cy="1244614"/>
      </dsp:txXfrm>
    </dsp:sp>
    <dsp:sp modelId="{4555D2AE-4AD0-49B2-B597-251DDEE85AC7}">
      <dsp:nvSpPr>
        <dsp:cNvPr id="0" name=""/>
        <dsp:cNvSpPr/>
      </dsp:nvSpPr>
      <dsp:spPr>
        <a:xfrm>
          <a:off x="0" y="1076969"/>
          <a:ext cx="8229600" cy="1399235"/>
        </a:xfrm>
        <a:prstGeom prst="rect">
          <a:avLst/>
        </a:prstGeom>
        <a:solidFill>
          <a:srgbClr val="FFE5E5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Разбейте числа на группы.</a:t>
          </a:r>
        </a:p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248, 44, 355, 57, 41, 56, 743, 46, 59</a:t>
          </a:r>
        </a:p>
      </dsp:txBody>
      <dsp:txXfrm>
        <a:off x="0" y="1076969"/>
        <a:ext cx="8229600" cy="1399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E9E3-B92E-44F0-AD22-FA5760FB71E2}">
      <dsp:nvSpPr>
        <dsp:cNvPr id="0" name=""/>
        <dsp:cNvSpPr/>
      </dsp:nvSpPr>
      <dsp:spPr>
        <a:xfrm>
          <a:off x="0" y="3492506"/>
          <a:ext cx="8305800" cy="2830480"/>
        </a:xfrm>
        <a:prstGeom prst="rect">
          <a:avLst/>
        </a:prstGeom>
        <a:solidFill>
          <a:srgbClr val="FFCC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0" i="0" u="none" strike="noStrike" kern="1200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Педагогическая задача</a:t>
          </a:r>
        </a:p>
      </dsp:txBody>
      <dsp:txXfrm>
        <a:off x="0" y="3492506"/>
        <a:ext cx="8305800" cy="1528459"/>
      </dsp:txXfrm>
    </dsp:sp>
    <dsp:sp modelId="{3296967A-EBCE-456B-8181-3C147F64557C}">
      <dsp:nvSpPr>
        <dsp:cNvPr id="0" name=""/>
        <dsp:cNvSpPr/>
      </dsp:nvSpPr>
      <dsp:spPr>
        <a:xfrm>
          <a:off x="0" y="4534480"/>
          <a:ext cx="8305800" cy="1940660"/>
        </a:xfrm>
        <a:prstGeom prst="rect">
          <a:avLst/>
        </a:prstGeom>
        <a:solidFill>
          <a:srgbClr val="FFE5E5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534480"/>
        <a:ext cx="8305800" cy="1940660"/>
      </dsp:txXfrm>
    </dsp:sp>
    <dsp:sp modelId="{53E3FAFF-B6E0-485C-A870-AACE16197A46}">
      <dsp:nvSpPr>
        <dsp:cNvPr id="0" name=""/>
        <dsp:cNvSpPr/>
      </dsp:nvSpPr>
      <dsp:spPr>
        <a:xfrm rot="10800000">
          <a:off x="0" y="0"/>
          <a:ext cx="8305800" cy="3545910"/>
        </a:xfrm>
        <a:prstGeom prst="upArrowCallout">
          <a:avLst/>
        </a:prstGeom>
        <a:solidFill>
          <a:srgbClr val="FFCC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0" i="0" u="none" strike="noStrike" kern="1200" cap="none" normalizeH="0" baseline="0" dirty="0">
              <a:ln/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Задача открытого типа</a:t>
          </a:r>
        </a:p>
      </dsp:txBody>
      <dsp:txXfrm rot="-10800000">
        <a:off x="0" y="0"/>
        <a:ext cx="8305800" cy="1244614"/>
      </dsp:txXfrm>
    </dsp:sp>
    <dsp:sp modelId="{4555D2AE-4AD0-49B2-B597-251DDEE85AC7}">
      <dsp:nvSpPr>
        <dsp:cNvPr id="0" name=""/>
        <dsp:cNvSpPr/>
      </dsp:nvSpPr>
      <dsp:spPr>
        <a:xfrm>
          <a:off x="0" y="1076969"/>
          <a:ext cx="8305800" cy="1399235"/>
        </a:xfrm>
        <a:prstGeom prst="rect">
          <a:avLst/>
        </a:prstGeom>
        <a:solidFill>
          <a:srgbClr val="FFE5E5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Подберите такое время, чтобы угол между часовой и </a:t>
          </a:r>
          <a:r>
            <a:rPr lang="ru-RU" sz="2400" kern="120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минут-ной стрелками </a:t>
          </a:r>
          <a:r>
            <a:rPr lang="ru-RU" sz="24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был прямым. Сколько существует вариантов?</a:t>
          </a:r>
        </a:p>
      </dsp:txBody>
      <dsp:txXfrm>
        <a:off x="0" y="1076969"/>
        <a:ext cx="8305800" cy="139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5536F6-D989-404A-B0A5-E4A44201A26D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BDC5E2-45E7-4EC6-BA13-CC401F052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3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DC5E2-45E7-4EC6-BA13-CC401F052D2F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8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ol Simple PowerPoint Backgrounds Simple Powerpoint Backgro">
            <a:extLst>
              <a:ext uri="{FF2B5EF4-FFF2-40B4-BE49-F238E27FC236}">
                <a16:creationId xmlns:a16="http://schemas.microsoft.com/office/drawing/2014/main" id="{ADEACD88-0A3F-DF61-CC49-8A61BA0684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01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F0B27-4B43-44E3-A5CF-6F1D03C925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ool Simple PowerPoint Backgrounds Simple Powerpoint Backgro">
            <a:extLst>
              <a:ext uri="{FF2B5EF4-FFF2-40B4-BE49-F238E27FC236}">
                <a16:creationId xmlns:a16="http://schemas.microsoft.com/office/drawing/2014/main" id="{0C1FBFD3-40AB-31DD-71B6-0FEBA6DC2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6851-A6F7-42DC-93FD-2B5B3CB01B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16BAA-A9D0-4294-A31C-11D4DCB022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EDB6-A0D9-4A2F-9ACB-0BB3872C0B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CFD19-27A4-4009-803A-93FD186731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ool Simple PowerPoint Backgrounds Simple Powerpoint Backgro">
            <a:extLst>
              <a:ext uri="{FF2B5EF4-FFF2-40B4-BE49-F238E27FC236}">
                <a16:creationId xmlns:a16="http://schemas.microsoft.com/office/drawing/2014/main" id="{EEFAA212-1BE6-972B-9220-5197419EA9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01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9" descr="Cool Simple PowerPoint Backgrounds Simple Powerpoint Backgro">
            <a:extLst>
              <a:ext uri="{FF2B5EF4-FFF2-40B4-BE49-F238E27FC236}">
                <a16:creationId xmlns:a16="http://schemas.microsoft.com/office/drawing/2014/main" id="{0C1FBFD3-40AB-31DD-71B6-0FEBA6DC2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ol Simple PowerPoint Backgrounds Simple Powerpoint Backgro">
            <a:extLst>
              <a:ext uri="{FF2B5EF4-FFF2-40B4-BE49-F238E27FC236}">
                <a16:creationId xmlns:a16="http://schemas.microsoft.com/office/drawing/2014/main" id="{28CADC23-AE86-DE44-2F4F-CAA1513B6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44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BC5E-F16B-4A6A-B873-A03EA3988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ool Simple PowerPoint Backgrounds Simple Powerpoint Backgro">
            <a:extLst>
              <a:ext uri="{FF2B5EF4-FFF2-40B4-BE49-F238E27FC236}">
                <a16:creationId xmlns:a16="http://schemas.microsoft.com/office/drawing/2014/main" id="{C7C13D8F-CA34-5329-0BE0-FE4CC09DA9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>
            <a:lvl1pPr>
              <a:defRPr lang="ru-RU" sz="4000" b="1" i="1" kern="1200" dirty="0">
                <a:solidFill>
                  <a:srgbClr val="00009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12FD-5818-4621-AA1F-263570AC68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A9F9-5BE5-49CC-927C-9A27746C96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1">
            <a:extLst>
              <a:ext uri="{FF2B5EF4-FFF2-40B4-BE49-F238E27FC236}">
                <a16:creationId xmlns:a16="http://schemas.microsoft.com/office/drawing/2014/main" id="{4B9F2CBF-0C14-7481-7A7B-A34AA86B3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1AAA5-023E-44BF-880D-7443EE95A9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3FC14-B0F2-4D0D-88DF-4F32D10501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6C08F-6489-4532-9809-A11D5FC4DF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8A3DAC-897D-4A1D-BA95-A7EBB2F22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46.xml"/><Relationship Id="rId7" Type="http://schemas.openxmlformats.org/officeDocument/2006/relationships/slide" Target="slide4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openxmlformats.org/officeDocument/2006/relationships/slide" Target="slide45.xm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57C4CB-1A84-D5B0-D18D-CBAD54A17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5">
            <a:extLst>
              <a:ext uri="{FF2B5EF4-FFF2-40B4-BE49-F238E27FC236}">
                <a16:creationId xmlns:a16="http://schemas.microsoft.com/office/drawing/2014/main" id="{0B35ACD2-0CC7-3C8F-C1F9-F31BDB9CD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86" y="24805"/>
            <a:ext cx="2083990" cy="208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15">
            <a:extLst>
              <a:ext uri="{FF2B5EF4-FFF2-40B4-BE49-F238E27FC236}">
                <a16:creationId xmlns:a16="http://schemas.microsoft.com/office/drawing/2014/main" id="{47378482-5233-7674-7C7D-6FB0F0690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2395" y="2560043"/>
            <a:ext cx="2083990" cy="208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15">
            <a:extLst>
              <a:ext uri="{FF2B5EF4-FFF2-40B4-BE49-F238E27FC236}">
                <a16:creationId xmlns:a16="http://schemas.microsoft.com/office/drawing/2014/main" id="{8D844AAD-2BB3-EC3A-625C-26633E9CE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6514" y="4998352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EE4D8-1C03-E696-A132-16FE61AE4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-304800"/>
            <a:ext cx="8991600" cy="609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4000" b="1" i="0" dirty="0">
                <a:solidFill>
                  <a:srgbClr val="000099"/>
                </a:solidFill>
                <a:latin typeface="Times New Roman" pitchFamily="18" charset="0"/>
              </a:rPr>
              <a:t>ЗАДАЧИ ОТКРЫТОГО ТИПА КАК СРЕДСТВО РАЗВИТИЯ КРЕАТИВНОГО МЫШЛЕНИЯ  УЧАЩИХСЯ</a:t>
            </a:r>
            <a:r>
              <a:rPr lang="ru-RU" altLang="ru-RU" sz="4000" i="0" dirty="0"/>
              <a:t> </a:t>
            </a:r>
            <a:br>
              <a:rPr lang="ru-RU" altLang="ru-RU" sz="4000" i="0" dirty="0"/>
            </a:br>
            <a:r>
              <a:rPr lang="ru-RU" altLang="ru-RU" sz="4000" b="1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УРОКАХ МАТЕМАТИКИ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92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 vert="horz" tIns="0"/>
          <a:lstStyle/>
          <a:p>
            <a:r>
              <a:rPr lang="ru-RU" altLang="ru-RU" dirty="0"/>
              <a:t>Задания открытого типа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EC205FE-335A-EB30-D912-7D07D231CF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6691ED2-70CC-F393-7582-A922CBC336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1212241E-249B-1EC5-AFBC-873FA57E4AD2}"/>
              </a:ext>
            </a:extLst>
          </p:cNvPr>
          <p:cNvSpPr/>
          <p:nvPr/>
        </p:nvSpPr>
        <p:spPr>
          <a:xfrm>
            <a:off x="1447800" y="76201"/>
            <a:ext cx="7554000" cy="762000"/>
          </a:xfrm>
          <a:prstGeom prst="homePlate">
            <a:avLst>
              <a:gd name="adj" fmla="val 28086"/>
            </a:avLst>
          </a:prstGeom>
          <a:solidFill>
            <a:srgbClr val="DBD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Заполните окошки.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 +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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8        9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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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4          7 +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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4 + 6 </a:t>
            </a:r>
            <a:endParaRPr lang="ru-RU" sz="3200" dirty="0">
              <a:solidFill>
                <a:srgbClr val="000066"/>
              </a:solidFill>
              <a:latin typeface="Times New Roman"/>
            </a:endParaRP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200E3530-7C3D-9C75-5370-EB9734C2C9D7}"/>
              </a:ext>
            </a:extLst>
          </p:cNvPr>
          <p:cNvSpPr/>
          <p:nvPr/>
        </p:nvSpPr>
        <p:spPr>
          <a:xfrm>
            <a:off x="1447800" y="914400"/>
            <a:ext cx="7583029" cy="783521"/>
          </a:xfrm>
          <a:prstGeom prst="homePlate">
            <a:avLst>
              <a:gd name="adj" fmla="val 28086"/>
            </a:avLst>
          </a:prstGeom>
          <a:solidFill>
            <a:srgbClr val="FF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2.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Заполните окошки.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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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= 8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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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5 +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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&lt; 15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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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5 +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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= 9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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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05BA47CE-15FC-7873-6039-46836A07D477}"/>
              </a:ext>
            </a:extLst>
          </p:cNvPr>
          <p:cNvSpPr/>
          <p:nvPr/>
        </p:nvSpPr>
        <p:spPr>
          <a:xfrm>
            <a:off x="1452114" y="1790351"/>
            <a:ext cx="7587000" cy="1037973"/>
          </a:xfrm>
          <a:prstGeom prst="homePlate">
            <a:avLst>
              <a:gd name="adj" fmla="val 28086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3.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Семья Ивановых собрала 40 подосиновиков и 30 боровиков,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 маслят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в 2 раза больше, чем боровиков. Придумайте 2-3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воп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-роса и решите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полученные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задачи. 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5E2931AF-3361-3FAB-9D01-0FE2103433C4}"/>
              </a:ext>
            </a:extLst>
          </p:cNvPr>
          <p:cNvSpPr/>
          <p:nvPr/>
        </p:nvSpPr>
        <p:spPr>
          <a:xfrm>
            <a:off x="1437600" y="2937724"/>
            <a:ext cx="7620000" cy="996347"/>
          </a:xfrm>
          <a:prstGeom prst="homePlate">
            <a:avLst>
              <a:gd name="adj" fmla="val 28086"/>
            </a:avLst>
          </a:prstGeom>
          <a:solidFill>
            <a:srgbClr val="FFFF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4.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троллейбусе 30 пассажиров. На первой остановке вышли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человек и вошли 13 человек, на второй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вышли 9 человек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вошли 5. Сколько пассажиров стало в троллейбусе? 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E1142F89-1B75-CB4E-99DD-F56214C5D395}"/>
              </a:ext>
            </a:extLst>
          </p:cNvPr>
          <p:cNvSpPr/>
          <p:nvPr/>
        </p:nvSpPr>
        <p:spPr>
          <a:xfrm>
            <a:off x="1404600" y="4061232"/>
            <a:ext cx="7620000" cy="783521"/>
          </a:xfrm>
          <a:prstGeom prst="homePlate">
            <a:avLst>
              <a:gd name="adj" fmla="val 28086"/>
            </a:avLst>
          </a:prstGeom>
          <a:solidFill>
            <a:srgbClr val="FF7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5.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Расставьте величины в порядке увеличения.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10 м, 4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дм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 5 см, 30 мм. </a:t>
            </a:r>
          </a:p>
        </p:txBody>
      </p:sp>
      <p:sp>
        <p:nvSpPr>
          <p:cNvPr id="13" name="62">
            <a:extLst>
              <a:ext uri="{FF2B5EF4-FFF2-40B4-BE49-F238E27FC236}">
                <a16:creationId xmlns:a16="http://schemas.microsoft.com/office/drawing/2014/main" id="{E114CFB1-0560-1540-6AFB-4E94466BCD2F}"/>
              </a:ext>
            </a:extLst>
          </p:cNvPr>
          <p:cNvSpPr/>
          <p:nvPr/>
        </p:nvSpPr>
        <p:spPr>
          <a:xfrm>
            <a:off x="1386114" y="4950660"/>
            <a:ext cx="7620000" cy="916607"/>
          </a:xfrm>
          <a:prstGeom prst="homePlate">
            <a:avLst>
              <a:gd name="adj" fmla="val 28086"/>
            </a:avLst>
          </a:prstGeom>
          <a:solidFill>
            <a:srgbClr val="FFA8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6.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Таня и Вера любят читать. В книге, которую читает Таня,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36 страниц, а в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книге, которую читает Вера, 54 страницы. Кто из девочек быстрее прочитает книгу? </a:t>
            </a:r>
          </a:p>
        </p:txBody>
      </p:sp>
      <p:sp>
        <p:nvSpPr>
          <p:cNvPr id="14" name="73">
            <a:extLst>
              <a:ext uri="{FF2B5EF4-FFF2-40B4-BE49-F238E27FC236}">
                <a16:creationId xmlns:a16="http://schemas.microsoft.com/office/drawing/2014/main" id="{E5DC0A85-90FE-1CCF-3B77-66BDFAE4B5B6}"/>
              </a:ext>
            </a:extLst>
          </p:cNvPr>
          <p:cNvSpPr/>
          <p:nvPr/>
        </p:nvSpPr>
        <p:spPr>
          <a:xfrm>
            <a:off x="1400629" y="5973174"/>
            <a:ext cx="7620000" cy="783521"/>
          </a:xfrm>
          <a:prstGeom prst="homePlate">
            <a:avLst>
              <a:gd name="adj" fmla="val 28086"/>
            </a:avLst>
          </a:prstGeom>
          <a:solidFill>
            <a:srgbClr val="A1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7.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12 карандашей разложили в 3 коробки. Сколько карандашей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в каждой коробке? </a:t>
            </a:r>
          </a:p>
        </p:txBody>
      </p:sp>
      <p:pic>
        <p:nvPicPr>
          <p:cNvPr id="3" name="вопрос">
            <a:extLst>
              <a:ext uri="{FF2B5EF4-FFF2-40B4-BE49-F238E27FC236}">
                <a16:creationId xmlns:a16="http://schemas.microsoft.com/office/drawing/2014/main" id="{9937F39D-49B4-EBDA-5317-8D393ED84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8" y="228600"/>
            <a:ext cx="916608" cy="916608"/>
          </a:xfrm>
          <a:prstGeom prst="rect">
            <a:avLst/>
          </a:prstGeom>
        </p:spPr>
      </p:pic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8C5EB5B-122C-353E-F47E-B81D241CC118}"/>
              </a:ext>
            </a:extLst>
          </p:cNvPr>
          <p:cNvSpPr/>
          <p:nvPr/>
        </p:nvSpPr>
        <p:spPr>
          <a:xfrm>
            <a:off x="8534400" y="6604014"/>
            <a:ext cx="928914" cy="2539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410" grpId="0"/>
      <p:bldP spid="6" grpId="0" animBg="1"/>
      <p:bldP spid="10" grpId="0" animBg="1"/>
      <p:bldP spid="11" grpId="0" animBg="1"/>
      <p:bldP spid="12" grpId="0" animBg="1"/>
      <p:bldP spid="9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8392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000099"/>
                </a:solidFill>
                <a:latin typeface="+mn-lt"/>
              </a:rPr>
              <a:t>Отличительные особенности задач открытого типа: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1695ABC-5CDF-7167-AE86-6E2B5887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665" y="1571589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однозначная трактовка условия;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  условие содержит все данные в явном виде;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30D3F78-B5A0-AACA-A1F6-26D8A4E41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" y="4557699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  путь решения единственный и представляет</a:t>
            </a:r>
          </a:p>
          <a:p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       цепочку формальных операций;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  правильный ответ единственный;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0507C21-0A60-E432-16C9-1A647E638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514" y="5942694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  набор возможных вариантов ответов;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  ответ может быть вероятным (неточным).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1BE99AE-0FD7-BF09-D583-D352ADE90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665" y="2408624"/>
            <a:ext cx="8421189" cy="22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  имеются недостающие или лишние данные;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  не сформулирован вопрос;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  меняющееся содержание;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  многовариантные  (ведут к разным результатам);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  требуют рассуждений, исследований;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30EEEE4-970E-6AE4-B514-CBBEF0F35AB8}"/>
              </a:ext>
            </a:extLst>
          </p:cNvPr>
          <p:cNvGrpSpPr/>
          <p:nvPr/>
        </p:nvGrpSpPr>
        <p:grpSpPr>
          <a:xfrm>
            <a:off x="2514600" y="1854677"/>
            <a:ext cx="3429000" cy="1508054"/>
            <a:chOff x="0" y="19755"/>
            <a:chExt cx="3429000" cy="1508054"/>
          </a:xfrm>
        </p:grpSpPr>
        <p:pic>
          <p:nvPicPr>
            <p:cNvPr id="4" name="вопрос">
              <a:extLst>
                <a:ext uri="{FF2B5EF4-FFF2-40B4-BE49-F238E27FC236}">
                  <a16:creationId xmlns:a16="http://schemas.microsoft.com/office/drawing/2014/main" id="{CFA1E2CD-D701-1B6F-31A2-D77F7D29F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96" y="1220801"/>
              <a:ext cx="307008" cy="307008"/>
            </a:xfrm>
            <a:prstGeom prst="rect">
              <a:avLst/>
            </a:prstGeom>
          </p:spPr>
        </p:pic>
        <p:pic>
          <p:nvPicPr>
            <p:cNvPr id="7" name="вопрос">
              <a:extLst>
                <a:ext uri="{FF2B5EF4-FFF2-40B4-BE49-F238E27FC236}">
                  <a16:creationId xmlns:a16="http://schemas.microsoft.com/office/drawing/2014/main" id="{65A767B1-7D4F-413F-C7AE-A54229CA5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841" y="1220801"/>
              <a:ext cx="307008" cy="307008"/>
            </a:xfrm>
            <a:prstGeom prst="rect">
              <a:avLst/>
            </a:prstGeom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7831"/>
            <a:stretch>
              <a:fillRect/>
            </a:stretch>
          </p:blipFill>
          <p:spPr bwMode="auto">
            <a:xfrm>
              <a:off x="0" y="19755"/>
              <a:ext cx="3429000" cy="1201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вопрос">
              <a:extLst>
                <a:ext uri="{FF2B5EF4-FFF2-40B4-BE49-F238E27FC236}">
                  <a16:creationId xmlns:a16="http://schemas.microsoft.com/office/drawing/2014/main" id="{65A767B1-7D4F-413F-C7AE-A54229CA5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582" y="1220801"/>
              <a:ext cx="307008" cy="307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3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243 0.195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04800"/>
            <a:ext cx="807740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14F0AD-8BFF-4DBE-B804-937146858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0790"/>
            <a:ext cx="8076190" cy="38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000099"/>
                </a:solidFill>
                <a:latin typeface="+mn-lt"/>
              </a:rPr>
              <a:t>План работы</a:t>
            </a:r>
            <a:br>
              <a:rPr lang="ru-RU" altLang="ru-RU" sz="3200" dirty="0">
                <a:solidFill>
                  <a:srgbClr val="000099"/>
                </a:solidFill>
              </a:rPr>
            </a:br>
            <a:endParaRPr lang="ru-RU" altLang="ru-RU" sz="3200" dirty="0">
              <a:solidFill>
                <a:srgbClr val="000099"/>
              </a:solidFill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>
          <a:xfrm>
            <a:off x="1324438" y="1905070"/>
            <a:ext cx="8064768" cy="4525963"/>
          </a:xfrm>
        </p:spPr>
        <p:txBody>
          <a:bodyPr/>
          <a:lstStyle/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ru-RU" altLang="ru-RU" sz="3200" dirty="0">
                <a:solidFill>
                  <a:srgbClr val="000066"/>
                </a:solidFill>
                <a:cs typeface="Times New Roman" pitchFamily="18" charset="0"/>
              </a:rPr>
              <a:t>Отличия задач открытого и закрытого типов.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ru-RU" altLang="ru-RU" sz="3200" dirty="0">
                <a:solidFill>
                  <a:srgbClr val="000066"/>
                </a:solidFill>
                <a:cs typeface="Times New Roman" pitchFamily="18" charset="0"/>
              </a:rPr>
              <a:t>Составление задач открытого типа. </a:t>
            </a:r>
          </a:p>
          <a:p>
            <a:pPr lvl="1" eaLnBrk="1" hangingPunct="1">
              <a:lnSpc>
                <a:spcPct val="150000"/>
              </a:lnSpc>
            </a:pPr>
            <a:endParaRPr lang="ru-RU" altLang="ru-RU" sz="3200" dirty="0">
              <a:solidFill>
                <a:srgbClr val="000066"/>
              </a:solidFill>
              <a:cs typeface="Times New Roman" pitchFamily="18" charset="0"/>
            </a:endParaRP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ru-RU" altLang="ru-RU" sz="3200" dirty="0">
                <a:solidFill>
                  <a:srgbClr val="000066"/>
                </a:solidFill>
              </a:rPr>
              <a:t>Место задач открытого типа в структуре урока</a:t>
            </a:r>
            <a:r>
              <a:rPr lang="ru-RU" altLang="ru-RU" sz="3200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72226" y="3488790"/>
            <a:ext cx="7118449" cy="14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alt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Преобразование заданий закрытого</a:t>
            </a:r>
          </a:p>
          <a:p>
            <a:pPr eaLnBrk="0" hangingPunct="0">
              <a:lnSpc>
                <a:spcPct val="150000"/>
              </a:lnSpc>
              <a:buFont typeface="Symbol" pitchFamily="18" charset="2"/>
              <a:buNone/>
            </a:pPr>
            <a:r>
              <a:rPr lang="ru-RU" alt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типа в открытые.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582849A-CB44-4A29-EF4C-1782CC5FB264}"/>
              </a:ext>
            </a:extLst>
          </p:cNvPr>
          <p:cNvGrpSpPr/>
          <p:nvPr/>
        </p:nvGrpSpPr>
        <p:grpSpPr>
          <a:xfrm rot="19759296">
            <a:off x="82071" y="170602"/>
            <a:ext cx="1955960" cy="1495226"/>
            <a:chOff x="1194156" y="2413646"/>
            <a:chExt cx="5624025" cy="396239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CB643F4-767B-A5AB-2FA4-7EB7B8270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48"/>
            <a:stretch/>
          </p:blipFill>
          <p:spPr>
            <a:xfrm>
              <a:off x="1194156" y="2413646"/>
              <a:ext cx="5624025" cy="3962399"/>
            </a:xfrm>
            <a:prstGeom prst="ellipse">
              <a:avLst/>
            </a:prstGeom>
            <a:ln>
              <a:noFill/>
            </a:ln>
            <a:effectLst>
              <a:softEdge rad="127000"/>
            </a:effectLst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635B20EF-33FB-D062-AEC3-C3769C01D5FE}"/>
                </a:ext>
              </a:extLst>
            </p:cNvPr>
            <p:cNvGrpSpPr/>
            <p:nvPr/>
          </p:nvGrpSpPr>
          <p:grpSpPr>
            <a:xfrm>
              <a:off x="4572000" y="2841871"/>
              <a:ext cx="1276303" cy="1552974"/>
              <a:chOff x="4572000" y="2841871"/>
              <a:chExt cx="1276303" cy="1552974"/>
            </a:xfrm>
          </p:grpSpPr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D60B4BE9-E05C-8AF0-939B-59F8C9253EFA}"/>
                  </a:ext>
                </a:extLst>
              </p:cNvPr>
              <p:cNvGrpSpPr/>
              <p:nvPr/>
            </p:nvGrpSpPr>
            <p:grpSpPr>
              <a:xfrm>
                <a:off x="4572000" y="3428407"/>
                <a:ext cx="525202" cy="381000"/>
                <a:chOff x="4400824" y="1431145"/>
                <a:chExt cx="995826" cy="735848"/>
              </a:xfrm>
            </p:grpSpPr>
            <p:sp>
              <p:nvSpPr>
                <p:cNvPr id="23" name="Параллелограмм 22">
                  <a:extLst>
                    <a:ext uri="{FF2B5EF4-FFF2-40B4-BE49-F238E27FC236}">
                      <a16:creationId xmlns:a16="http://schemas.microsoft.com/office/drawing/2014/main" id="{A3E24CA2-290E-9467-8B53-E2732BC24B6D}"/>
                    </a:ext>
                  </a:extLst>
                </p:cNvPr>
                <p:cNvSpPr/>
                <p:nvPr/>
              </p:nvSpPr>
              <p:spPr>
                <a:xfrm rot="20430660">
                  <a:off x="4400824" y="1431145"/>
                  <a:ext cx="858729" cy="261912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араллелограмм 23">
                  <a:extLst>
                    <a:ext uri="{FF2B5EF4-FFF2-40B4-BE49-F238E27FC236}">
                      <a16:creationId xmlns:a16="http://schemas.microsoft.com/office/drawing/2014/main" id="{5FF1037A-E30B-5E8D-80D3-A11ABFAB27DB}"/>
                    </a:ext>
                  </a:extLst>
                </p:cNvPr>
                <p:cNvSpPr/>
                <p:nvPr/>
              </p:nvSpPr>
              <p:spPr>
                <a:xfrm rot="20430660" flipV="1">
                  <a:off x="4537921" y="1902637"/>
                  <a:ext cx="858729" cy="264356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1A2CABEA-06D4-DEB2-4B55-C026764BB6BB}"/>
                  </a:ext>
                </a:extLst>
              </p:cNvPr>
              <p:cNvGrpSpPr/>
              <p:nvPr/>
            </p:nvGrpSpPr>
            <p:grpSpPr>
              <a:xfrm>
                <a:off x="4923168" y="2841871"/>
                <a:ext cx="525202" cy="381000"/>
                <a:chOff x="4400824" y="1431145"/>
                <a:chExt cx="995826" cy="735848"/>
              </a:xfrm>
            </p:grpSpPr>
            <p:sp>
              <p:nvSpPr>
                <p:cNvPr id="21" name="Параллелограмм 20">
                  <a:extLst>
                    <a:ext uri="{FF2B5EF4-FFF2-40B4-BE49-F238E27FC236}">
                      <a16:creationId xmlns:a16="http://schemas.microsoft.com/office/drawing/2014/main" id="{D0C2FF6C-627A-135C-34EB-685D3EEC3321}"/>
                    </a:ext>
                  </a:extLst>
                </p:cNvPr>
                <p:cNvSpPr/>
                <p:nvPr/>
              </p:nvSpPr>
              <p:spPr>
                <a:xfrm rot="20430660">
                  <a:off x="4400824" y="1431145"/>
                  <a:ext cx="858729" cy="261912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Параллелограмм 21">
                  <a:extLst>
                    <a:ext uri="{FF2B5EF4-FFF2-40B4-BE49-F238E27FC236}">
                      <a16:creationId xmlns:a16="http://schemas.microsoft.com/office/drawing/2014/main" id="{FF043A1E-0AAC-F430-C81C-B2CA71F81DAB}"/>
                    </a:ext>
                  </a:extLst>
                </p:cNvPr>
                <p:cNvSpPr/>
                <p:nvPr/>
              </p:nvSpPr>
              <p:spPr>
                <a:xfrm rot="20430660" flipV="1">
                  <a:off x="4537921" y="1902637"/>
                  <a:ext cx="858729" cy="264356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225A441D-FF4A-1083-89F0-45D0471E3671}"/>
                  </a:ext>
                </a:extLst>
              </p:cNvPr>
              <p:cNvGrpSpPr/>
              <p:nvPr/>
            </p:nvGrpSpPr>
            <p:grpSpPr>
              <a:xfrm>
                <a:off x="5323101" y="4013845"/>
                <a:ext cx="525202" cy="381000"/>
                <a:chOff x="4400824" y="1431145"/>
                <a:chExt cx="995826" cy="735848"/>
              </a:xfrm>
            </p:grpSpPr>
            <p:sp>
              <p:nvSpPr>
                <p:cNvPr id="19" name="Параллелограмм 18">
                  <a:extLst>
                    <a:ext uri="{FF2B5EF4-FFF2-40B4-BE49-F238E27FC236}">
                      <a16:creationId xmlns:a16="http://schemas.microsoft.com/office/drawing/2014/main" id="{69DFFA2D-29DF-ED01-DD2F-9B114DBA5F2B}"/>
                    </a:ext>
                  </a:extLst>
                </p:cNvPr>
                <p:cNvSpPr/>
                <p:nvPr/>
              </p:nvSpPr>
              <p:spPr>
                <a:xfrm rot="20430660">
                  <a:off x="4400824" y="1431145"/>
                  <a:ext cx="858729" cy="261912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араллелограмм 19">
                  <a:extLst>
                    <a:ext uri="{FF2B5EF4-FFF2-40B4-BE49-F238E27FC236}">
                      <a16:creationId xmlns:a16="http://schemas.microsoft.com/office/drawing/2014/main" id="{1786E94F-81E9-E445-6B51-25CCAF2FB79B}"/>
                    </a:ext>
                  </a:extLst>
                </p:cNvPr>
                <p:cNvSpPr/>
                <p:nvPr/>
              </p:nvSpPr>
              <p:spPr>
                <a:xfrm rot="20430660" flipV="1">
                  <a:off x="4537921" y="1902637"/>
                  <a:ext cx="858729" cy="264356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D4B87E4-4E4F-08EF-A95B-539090214540}"/>
              </a:ext>
            </a:extLst>
          </p:cNvPr>
          <p:cNvGrpSpPr/>
          <p:nvPr/>
        </p:nvGrpSpPr>
        <p:grpSpPr>
          <a:xfrm>
            <a:off x="1192765" y="3739463"/>
            <a:ext cx="540996" cy="595177"/>
            <a:chOff x="7010400" y="731687"/>
            <a:chExt cx="1196922" cy="1563425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E97AB1C7-DB83-8D6F-A54B-7A89BDB49245}"/>
                </a:ext>
              </a:extLst>
            </p:cNvPr>
            <p:cNvGrpSpPr/>
            <p:nvPr/>
          </p:nvGrpSpPr>
          <p:grpSpPr>
            <a:xfrm>
              <a:off x="7010400" y="731687"/>
              <a:ext cx="1196922" cy="1563425"/>
              <a:chOff x="4725801" y="5641237"/>
              <a:chExt cx="717401" cy="912322"/>
            </a:xfrm>
            <a:solidFill>
              <a:srgbClr val="733AEC"/>
            </a:solidFill>
          </p:grpSpPr>
          <p:sp>
            <p:nvSpPr>
              <p:cNvPr id="30" name="Параллелограмм 29">
                <a:extLst>
                  <a:ext uri="{FF2B5EF4-FFF2-40B4-BE49-F238E27FC236}">
                    <a16:creationId xmlns:a16="http://schemas.microsoft.com/office/drawing/2014/main" id="{FB1973F3-BD31-CA26-DD06-672EF05B8385}"/>
                  </a:ext>
                </a:extLst>
              </p:cNvPr>
              <p:cNvSpPr/>
              <p:nvPr/>
            </p:nvSpPr>
            <p:spPr>
              <a:xfrm rot="16200000">
                <a:off x="4444358" y="5922681"/>
                <a:ext cx="912321" cy="34943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араллелограмм 30">
                <a:extLst>
                  <a:ext uri="{FF2B5EF4-FFF2-40B4-BE49-F238E27FC236}">
                    <a16:creationId xmlns:a16="http://schemas.microsoft.com/office/drawing/2014/main" id="{76780DEA-8FE8-AF5F-BB1C-4511310397B5}"/>
                  </a:ext>
                </a:extLst>
              </p:cNvPr>
              <p:cNvSpPr/>
              <p:nvPr/>
            </p:nvSpPr>
            <p:spPr>
              <a:xfrm rot="16200000" flipV="1">
                <a:off x="4812322" y="5922679"/>
                <a:ext cx="912321" cy="349438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E7E0AC5E-EE8C-3CC6-2759-B9A6BCDC1128}"/>
                </a:ext>
              </a:extLst>
            </p:cNvPr>
            <p:cNvGrpSpPr/>
            <p:nvPr/>
          </p:nvGrpSpPr>
          <p:grpSpPr>
            <a:xfrm>
              <a:off x="7058976" y="1035878"/>
              <a:ext cx="1139322" cy="1143862"/>
              <a:chOff x="915477" y="5859583"/>
              <a:chExt cx="682877" cy="667490"/>
            </a:xfrm>
          </p:grpSpPr>
          <p:sp>
            <p:nvSpPr>
              <p:cNvPr id="28" name="Параллелограмм 27">
                <a:extLst>
                  <a:ext uri="{FF2B5EF4-FFF2-40B4-BE49-F238E27FC236}">
                    <a16:creationId xmlns:a16="http://schemas.microsoft.com/office/drawing/2014/main" id="{C9C0B722-9ABD-D86F-BF40-A2EF5E3BA065}"/>
                  </a:ext>
                </a:extLst>
              </p:cNvPr>
              <p:cNvSpPr/>
              <p:nvPr/>
            </p:nvSpPr>
            <p:spPr>
              <a:xfrm rot="16200000">
                <a:off x="748039" y="6044721"/>
                <a:ext cx="649790" cy="314914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араллелограмм 28">
                <a:extLst>
                  <a:ext uri="{FF2B5EF4-FFF2-40B4-BE49-F238E27FC236}">
                    <a16:creationId xmlns:a16="http://schemas.microsoft.com/office/drawing/2014/main" id="{86298FD4-1B4A-3909-27D0-3E44288510ED}"/>
                  </a:ext>
                </a:extLst>
              </p:cNvPr>
              <p:cNvSpPr/>
              <p:nvPr/>
            </p:nvSpPr>
            <p:spPr>
              <a:xfrm rot="16200000" flipV="1">
                <a:off x="1116162" y="6027180"/>
                <a:ext cx="649790" cy="314595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E095DFB-8EAF-5E3E-AB5C-86CA2683D1A9}"/>
              </a:ext>
            </a:extLst>
          </p:cNvPr>
          <p:cNvGrpSpPr/>
          <p:nvPr/>
        </p:nvGrpSpPr>
        <p:grpSpPr>
          <a:xfrm>
            <a:off x="1184876" y="2190279"/>
            <a:ext cx="552940" cy="620470"/>
            <a:chOff x="7039967" y="2022520"/>
            <a:chExt cx="1196922" cy="1563425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DFB98D80-0EFB-9E33-5CDC-AA61987408D3}"/>
                </a:ext>
              </a:extLst>
            </p:cNvPr>
            <p:cNvGrpSpPr/>
            <p:nvPr/>
          </p:nvGrpSpPr>
          <p:grpSpPr>
            <a:xfrm>
              <a:off x="7039967" y="2022520"/>
              <a:ext cx="1196922" cy="1563425"/>
              <a:chOff x="4725801" y="5641237"/>
              <a:chExt cx="717401" cy="912322"/>
            </a:xfrm>
            <a:solidFill>
              <a:srgbClr val="FD309F"/>
            </a:solidFill>
          </p:grpSpPr>
          <p:sp>
            <p:nvSpPr>
              <p:cNvPr id="37" name="Параллелограмм 36">
                <a:extLst>
                  <a:ext uri="{FF2B5EF4-FFF2-40B4-BE49-F238E27FC236}">
                    <a16:creationId xmlns:a16="http://schemas.microsoft.com/office/drawing/2014/main" id="{D140F49B-2692-608E-19C9-7F200A0239C9}"/>
                  </a:ext>
                </a:extLst>
              </p:cNvPr>
              <p:cNvSpPr/>
              <p:nvPr/>
            </p:nvSpPr>
            <p:spPr>
              <a:xfrm rot="16200000">
                <a:off x="4444358" y="5922681"/>
                <a:ext cx="912321" cy="34943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араллелограмм 37">
                <a:extLst>
                  <a:ext uri="{FF2B5EF4-FFF2-40B4-BE49-F238E27FC236}">
                    <a16:creationId xmlns:a16="http://schemas.microsoft.com/office/drawing/2014/main" id="{F14F4F5F-B8F8-8243-B7A4-A43818677083}"/>
                  </a:ext>
                </a:extLst>
              </p:cNvPr>
              <p:cNvSpPr/>
              <p:nvPr/>
            </p:nvSpPr>
            <p:spPr>
              <a:xfrm rot="16200000" flipV="1">
                <a:off x="4812322" y="5922679"/>
                <a:ext cx="912321" cy="349438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105341ED-EE68-84F1-508B-B53205DF7D9F}"/>
                </a:ext>
              </a:extLst>
            </p:cNvPr>
            <p:cNvGrpSpPr/>
            <p:nvPr/>
          </p:nvGrpSpPr>
          <p:grpSpPr>
            <a:xfrm>
              <a:off x="7067336" y="2349549"/>
              <a:ext cx="1139322" cy="1143862"/>
              <a:chOff x="915477" y="5859583"/>
              <a:chExt cx="682877" cy="667490"/>
            </a:xfrm>
          </p:grpSpPr>
          <p:sp>
            <p:nvSpPr>
              <p:cNvPr id="35" name="Параллелограмм 34">
                <a:extLst>
                  <a:ext uri="{FF2B5EF4-FFF2-40B4-BE49-F238E27FC236}">
                    <a16:creationId xmlns:a16="http://schemas.microsoft.com/office/drawing/2014/main" id="{CB712F30-9D95-70A3-2BB8-F335264F33C4}"/>
                  </a:ext>
                </a:extLst>
              </p:cNvPr>
              <p:cNvSpPr/>
              <p:nvPr/>
            </p:nvSpPr>
            <p:spPr>
              <a:xfrm rot="16200000">
                <a:off x="748039" y="6044721"/>
                <a:ext cx="649790" cy="314914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араллелограмм 35">
                <a:extLst>
                  <a:ext uri="{FF2B5EF4-FFF2-40B4-BE49-F238E27FC236}">
                    <a16:creationId xmlns:a16="http://schemas.microsoft.com/office/drawing/2014/main" id="{3AA33119-AAEC-943E-C745-060EDD367CCB}"/>
                  </a:ext>
                </a:extLst>
              </p:cNvPr>
              <p:cNvSpPr/>
              <p:nvPr/>
            </p:nvSpPr>
            <p:spPr>
              <a:xfrm rot="16200000" flipV="1">
                <a:off x="1116162" y="6027180"/>
                <a:ext cx="649790" cy="314595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ADB79A-C067-0B17-77AB-0218EB879C58}"/>
              </a:ext>
            </a:extLst>
          </p:cNvPr>
          <p:cNvGrpSpPr/>
          <p:nvPr/>
        </p:nvGrpSpPr>
        <p:grpSpPr>
          <a:xfrm>
            <a:off x="1134297" y="5325679"/>
            <a:ext cx="562186" cy="603460"/>
            <a:chOff x="7083322" y="3302406"/>
            <a:chExt cx="1196922" cy="1563425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C490B634-56B7-BD9D-5AB5-C17FF4175511}"/>
                </a:ext>
              </a:extLst>
            </p:cNvPr>
            <p:cNvGrpSpPr/>
            <p:nvPr/>
          </p:nvGrpSpPr>
          <p:grpSpPr>
            <a:xfrm>
              <a:off x="7083322" y="3302406"/>
              <a:ext cx="1196922" cy="1563425"/>
              <a:chOff x="4725801" y="5641237"/>
              <a:chExt cx="717401" cy="912322"/>
            </a:xfrm>
            <a:solidFill>
              <a:srgbClr val="FE56FC"/>
            </a:solidFill>
          </p:grpSpPr>
          <p:sp>
            <p:nvSpPr>
              <p:cNvPr id="44" name="Параллелограмм 43">
                <a:extLst>
                  <a:ext uri="{FF2B5EF4-FFF2-40B4-BE49-F238E27FC236}">
                    <a16:creationId xmlns:a16="http://schemas.microsoft.com/office/drawing/2014/main" id="{DA25BF7B-AB55-937F-4CF0-5E746D0ADB81}"/>
                  </a:ext>
                </a:extLst>
              </p:cNvPr>
              <p:cNvSpPr/>
              <p:nvPr/>
            </p:nvSpPr>
            <p:spPr>
              <a:xfrm rot="16200000">
                <a:off x="4444358" y="5922681"/>
                <a:ext cx="912321" cy="34943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44">
                <a:extLst>
                  <a:ext uri="{FF2B5EF4-FFF2-40B4-BE49-F238E27FC236}">
                    <a16:creationId xmlns:a16="http://schemas.microsoft.com/office/drawing/2014/main" id="{631C009E-147B-C52E-CF7F-60823C2FCCA7}"/>
                  </a:ext>
                </a:extLst>
              </p:cNvPr>
              <p:cNvSpPr/>
              <p:nvPr/>
            </p:nvSpPr>
            <p:spPr>
              <a:xfrm rot="16200000" flipV="1">
                <a:off x="4812322" y="5922679"/>
                <a:ext cx="912321" cy="349438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E23596E5-549F-8A4D-24C6-C03F903337EF}"/>
                </a:ext>
              </a:extLst>
            </p:cNvPr>
            <p:cNvGrpSpPr/>
            <p:nvPr/>
          </p:nvGrpSpPr>
          <p:grpSpPr>
            <a:xfrm>
              <a:off x="7110691" y="3629428"/>
              <a:ext cx="1139324" cy="1143865"/>
              <a:chOff x="915477" y="5859581"/>
              <a:chExt cx="682878" cy="667492"/>
            </a:xfrm>
          </p:grpSpPr>
          <p:sp>
            <p:nvSpPr>
              <p:cNvPr id="42" name="Параллелограмм 41">
                <a:extLst>
                  <a:ext uri="{FF2B5EF4-FFF2-40B4-BE49-F238E27FC236}">
                    <a16:creationId xmlns:a16="http://schemas.microsoft.com/office/drawing/2014/main" id="{1EE652CC-6757-4325-D678-B76BA5A5AF5C}"/>
                  </a:ext>
                </a:extLst>
              </p:cNvPr>
              <p:cNvSpPr/>
              <p:nvPr/>
            </p:nvSpPr>
            <p:spPr>
              <a:xfrm rot="16200000">
                <a:off x="748039" y="6044721"/>
                <a:ext cx="649790" cy="314914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араллелограмм 42">
                <a:extLst>
                  <a:ext uri="{FF2B5EF4-FFF2-40B4-BE49-F238E27FC236}">
                    <a16:creationId xmlns:a16="http://schemas.microsoft.com/office/drawing/2014/main" id="{D1733033-0F04-6674-554D-66354FD4E702}"/>
                  </a:ext>
                </a:extLst>
              </p:cNvPr>
              <p:cNvSpPr/>
              <p:nvPr/>
            </p:nvSpPr>
            <p:spPr>
              <a:xfrm rot="16200000" flipV="1">
                <a:off x="1107800" y="6018816"/>
                <a:ext cx="649790" cy="331320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DD89E713-3F4C-54DA-19F2-E01435D432F7}"/>
              </a:ext>
            </a:extLst>
          </p:cNvPr>
          <p:cNvGrpSpPr/>
          <p:nvPr/>
        </p:nvGrpSpPr>
        <p:grpSpPr>
          <a:xfrm rot="19759296">
            <a:off x="1073457" y="173644"/>
            <a:ext cx="443886" cy="586022"/>
            <a:chOff x="4571987" y="2841869"/>
            <a:chExt cx="1276315" cy="1552976"/>
          </a:xfrm>
          <a:solidFill>
            <a:srgbClr val="823CF8"/>
          </a:solidFill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938B99B6-7645-364A-518F-131F9CE0010B}"/>
                </a:ext>
              </a:extLst>
            </p:cNvPr>
            <p:cNvGrpSpPr/>
            <p:nvPr/>
          </p:nvGrpSpPr>
          <p:grpSpPr>
            <a:xfrm>
              <a:off x="4571987" y="3428404"/>
              <a:ext cx="525200" cy="381000"/>
              <a:chOff x="4400824" y="1431145"/>
              <a:chExt cx="995826" cy="735848"/>
            </a:xfrm>
            <a:grpFill/>
          </p:grpSpPr>
          <p:sp>
            <p:nvSpPr>
              <p:cNvPr id="54" name="Параллелограмм 53">
                <a:extLst>
                  <a:ext uri="{FF2B5EF4-FFF2-40B4-BE49-F238E27FC236}">
                    <a16:creationId xmlns:a16="http://schemas.microsoft.com/office/drawing/2014/main" id="{E9BC5ADA-71CC-D3C5-34A1-E2486EA2427D}"/>
                  </a:ext>
                </a:extLst>
              </p:cNvPr>
              <p:cNvSpPr/>
              <p:nvPr/>
            </p:nvSpPr>
            <p:spPr>
              <a:xfrm rot="20430660">
                <a:off x="4400824" y="1431145"/>
                <a:ext cx="858729" cy="261912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араллелограмм 54">
                <a:extLst>
                  <a:ext uri="{FF2B5EF4-FFF2-40B4-BE49-F238E27FC236}">
                    <a16:creationId xmlns:a16="http://schemas.microsoft.com/office/drawing/2014/main" id="{B1B1FB12-FDD0-9D46-BC8C-EBAE0F65F866}"/>
                  </a:ext>
                </a:extLst>
              </p:cNvPr>
              <p:cNvSpPr/>
              <p:nvPr/>
            </p:nvSpPr>
            <p:spPr>
              <a:xfrm rot="20430660" flipV="1">
                <a:off x="4537921" y="1902637"/>
                <a:ext cx="858729" cy="26435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82729BEE-39EA-A1F5-508D-3C3EE23490E2}"/>
                </a:ext>
              </a:extLst>
            </p:cNvPr>
            <p:cNvGrpSpPr/>
            <p:nvPr/>
          </p:nvGrpSpPr>
          <p:grpSpPr>
            <a:xfrm>
              <a:off x="4923162" y="2841869"/>
              <a:ext cx="525201" cy="381000"/>
              <a:chOff x="4400824" y="1431145"/>
              <a:chExt cx="995826" cy="735848"/>
            </a:xfrm>
            <a:grpFill/>
          </p:grpSpPr>
          <p:sp>
            <p:nvSpPr>
              <p:cNvPr id="52" name="Параллелограмм 51">
                <a:extLst>
                  <a:ext uri="{FF2B5EF4-FFF2-40B4-BE49-F238E27FC236}">
                    <a16:creationId xmlns:a16="http://schemas.microsoft.com/office/drawing/2014/main" id="{8F39E1D0-3B3C-01E7-4AA8-D399954A5E62}"/>
                  </a:ext>
                </a:extLst>
              </p:cNvPr>
              <p:cNvSpPr/>
              <p:nvPr/>
            </p:nvSpPr>
            <p:spPr>
              <a:xfrm rot="20430660">
                <a:off x="4400824" y="1431145"/>
                <a:ext cx="858729" cy="261912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араллелограмм 52">
                <a:extLst>
                  <a:ext uri="{FF2B5EF4-FFF2-40B4-BE49-F238E27FC236}">
                    <a16:creationId xmlns:a16="http://schemas.microsoft.com/office/drawing/2014/main" id="{9043EDB5-4007-A9BB-C6C3-F662590D810C}"/>
                  </a:ext>
                </a:extLst>
              </p:cNvPr>
              <p:cNvSpPr/>
              <p:nvPr/>
            </p:nvSpPr>
            <p:spPr>
              <a:xfrm rot="20430660" flipV="1">
                <a:off x="4537921" y="1902637"/>
                <a:ext cx="858729" cy="26435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B82186B4-4934-87F5-1839-F60FE3A73207}"/>
                </a:ext>
              </a:extLst>
            </p:cNvPr>
            <p:cNvGrpSpPr/>
            <p:nvPr/>
          </p:nvGrpSpPr>
          <p:grpSpPr>
            <a:xfrm>
              <a:off x="5323101" y="4013845"/>
              <a:ext cx="525201" cy="381000"/>
              <a:chOff x="4400824" y="1431145"/>
              <a:chExt cx="995826" cy="735848"/>
            </a:xfrm>
            <a:grpFill/>
          </p:grpSpPr>
          <p:sp>
            <p:nvSpPr>
              <p:cNvPr id="50" name="Параллелограмм 49">
                <a:extLst>
                  <a:ext uri="{FF2B5EF4-FFF2-40B4-BE49-F238E27FC236}">
                    <a16:creationId xmlns:a16="http://schemas.microsoft.com/office/drawing/2014/main" id="{437E4830-B26E-62FA-3AE2-B06FA8730750}"/>
                  </a:ext>
                </a:extLst>
              </p:cNvPr>
              <p:cNvSpPr/>
              <p:nvPr/>
            </p:nvSpPr>
            <p:spPr>
              <a:xfrm rot="20430660">
                <a:off x="4400824" y="1431145"/>
                <a:ext cx="858729" cy="261912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араллелограмм 50">
                <a:extLst>
                  <a:ext uri="{FF2B5EF4-FFF2-40B4-BE49-F238E27FC236}">
                    <a16:creationId xmlns:a16="http://schemas.microsoft.com/office/drawing/2014/main" id="{A8E8B430-0612-AB17-4FA2-8DD32942253D}"/>
                  </a:ext>
                </a:extLst>
              </p:cNvPr>
              <p:cNvSpPr/>
              <p:nvPr/>
            </p:nvSpPr>
            <p:spPr>
              <a:xfrm rot="20430660" flipV="1">
                <a:off x="4537921" y="1902637"/>
                <a:ext cx="858729" cy="26435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88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5" dur="10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E006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E006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C62B83-3C5F-B066-E840-17DAACF7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097866" y="2514600"/>
            <a:ext cx="3778934" cy="426267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3000" dirty="0">
                <a:solidFill>
                  <a:srgbClr val="000066"/>
                </a:solidFill>
                <a:cs typeface="Times New Roman" pitchFamily="18" charset="0"/>
              </a:rPr>
              <a:t>Я задумала число. Если его увеличить на 6 и результат увеличить в 10 раз, то получится 110. Какое число я задумала?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59974" y="2514600"/>
            <a:ext cx="4084026" cy="43434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3000" dirty="0">
                <a:solidFill>
                  <a:srgbClr val="000066"/>
                </a:solidFill>
                <a:cs typeface="Times New Roman" pitchFamily="18" charset="0"/>
              </a:rPr>
              <a:t>Какие две вычислительные операции можно произвести с числом 5, чтобы получить 110?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3000" dirty="0">
                <a:solidFill>
                  <a:srgbClr val="000066"/>
                </a:solidFill>
                <a:cs typeface="Times New Roman" pitchFamily="18" charset="0"/>
              </a:rPr>
              <a:t>Рассмотрите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3000" dirty="0">
                <a:solidFill>
                  <a:srgbClr val="000066"/>
                </a:solidFill>
                <a:cs typeface="Times New Roman" pitchFamily="18" charset="0"/>
              </a:rPr>
              <a:t>возможные варианты</a:t>
            </a: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Document">
            <a:extLst>
              <a:ext uri="{FF2B5EF4-FFF2-40B4-BE49-F238E27FC236}">
                <a16:creationId xmlns:a16="http://schemas.microsoft.com/office/drawing/2014/main" id="{7B9E0FB9-7193-DF1B-40E6-ACF03681850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97866" y="80190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закрытого типа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DD4FBD6D-6174-5685-5C2B-855354B3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08208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Document">
            <a:extLst>
              <a:ext uri="{FF2B5EF4-FFF2-40B4-BE49-F238E27FC236}">
                <a16:creationId xmlns:a16="http://schemas.microsoft.com/office/drawing/2014/main" id="{A3C8EAA3-97B5-DD1F-CFA9-B081FA3F379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059974" y="79897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открытого типа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8F1B550F-7C2E-4B6A-2A1C-12B83DD8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00150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C62B83-3C5F-B066-E840-17DAACF7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914400" y="2185162"/>
            <a:ext cx="3962400" cy="426267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0066"/>
                </a:solidFill>
                <a:cs typeface="Times New Roman" pitchFamily="18" charset="0"/>
              </a:rPr>
              <a:t>Скорость теплохода </a:t>
            </a:r>
            <a:r>
              <a:rPr lang="ru-RU" altLang="ru-RU" sz="2800" dirty="0">
                <a:solidFill>
                  <a:srgbClr val="000066"/>
                </a:solidFill>
                <a:cs typeface="Times New Roman" pitchFamily="18" charset="0"/>
                <a:sym typeface="Symbol"/>
              </a:rPr>
              <a:t> </a:t>
            </a:r>
            <a:r>
              <a:rPr lang="ru-RU" altLang="ru-RU" sz="2800" dirty="0">
                <a:solidFill>
                  <a:srgbClr val="000066"/>
                </a:solidFill>
                <a:cs typeface="Times New Roman" pitchFamily="18" charset="0"/>
              </a:rPr>
              <a:t>27 км/ч, а скорость течения реки </a:t>
            </a:r>
            <a:r>
              <a:rPr lang="ru-RU" altLang="ru-RU" sz="2800" dirty="0">
                <a:solidFill>
                  <a:srgbClr val="000066"/>
                </a:solidFill>
                <a:cs typeface="Times New Roman" pitchFamily="18" charset="0"/>
                <a:sym typeface="Symbol"/>
              </a:rPr>
              <a:t></a:t>
            </a:r>
            <a:r>
              <a:rPr lang="ru-RU" altLang="ru-RU" sz="2800" dirty="0">
                <a:solidFill>
                  <a:srgbClr val="000066"/>
                </a:solidFill>
                <a:cs typeface="Times New Roman" pitchFamily="18" charset="0"/>
              </a:rPr>
              <a:t> 3 км/ч. Сколько времени затратит теплоход на путь между двумя пристанями, расстояние между которыми равно 120 км, если он будет плыть по течению?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29200" y="2144797"/>
            <a:ext cx="4114800" cy="43434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0066"/>
                </a:solidFill>
                <a:cs typeface="Times New Roman" pitchFamily="18" charset="0"/>
              </a:rPr>
              <a:t>Скорость теплохода </a:t>
            </a:r>
            <a:r>
              <a:rPr lang="ru-RU" altLang="ru-RU" sz="2800" dirty="0">
                <a:solidFill>
                  <a:srgbClr val="000066"/>
                </a:solidFill>
                <a:cs typeface="Times New Roman" pitchFamily="18" charset="0"/>
                <a:sym typeface="Symbol"/>
              </a:rPr>
              <a:t></a:t>
            </a:r>
            <a:r>
              <a:rPr lang="ru-RU" altLang="ru-RU" sz="2800" dirty="0">
                <a:solidFill>
                  <a:srgbClr val="000066"/>
                </a:solidFill>
                <a:cs typeface="Times New Roman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0066"/>
                </a:solidFill>
                <a:cs typeface="Times New Roman" pitchFamily="18" charset="0"/>
              </a:rPr>
              <a:t>27  км/ч, а скорость течения реки </a:t>
            </a:r>
            <a:r>
              <a:rPr lang="ru-RU" altLang="ru-RU" sz="2800" dirty="0">
                <a:solidFill>
                  <a:srgbClr val="000066"/>
                </a:solidFill>
                <a:cs typeface="Times New Roman" pitchFamily="18" charset="0"/>
                <a:sym typeface="Symbol"/>
              </a:rPr>
              <a:t></a:t>
            </a:r>
            <a:r>
              <a:rPr lang="ru-RU" altLang="ru-RU" sz="2800" dirty="0">
                <a:solidFill>
                  <a:srgbClr val="000066"/>
                </a:solidFill>
                <a:cs typeface="Times New Roman" pitchFamily="18" charset="0"/>
              </a:rPr>
              <a:t> 3 км/ч. Сколько времени затратит теплоход на путь между двумя пристанями, расстояние между которыми равно 120 км? Сколько решений имеет задача?</a:t>
            </a: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6" name="Document">
            <a:extLst>
              <a:ext uri="{FF2B5EF4-FFF2-40B4-BE49-F238E27FC236}">
                <a16:creationId xmlns:a16="http://schemas.microsoft.com/office/drawing/2014/main" id="{7B9E0FB9-7193-DF1B-40E6-ACF03681850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97866" y="80190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закрытого типа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DD4FBD6D-6174-5685-5C2B-855354B3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08208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Document">
            <a:extLst>
              <a:ext uri="{FF2B5EF4-FFF2-40B4-BE49-F238E27FC236}">
                <a16:creationId xmlns:a16="http://schemas.microsoft.com/office/drawing/2014/main" id="{A3C8EAA3-97B5-DD1F-CFA9-B081FA3F379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059974" y="79897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открытого типа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6A41CE43-C20F-7506-9866-44A7EBFF6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222" y="315668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466184BC-7043-C8C0-B7C9-2685438C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08208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C62B83-3C5F-B066-E840-17DAACF7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616633" y="2474443"/>
            <a:ext cx="4083734" cy="4013754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>
                <a:solidFill>
                  <a:srgbClr val="000066"/>
                </a:solidFill>
                <a:cs typeface="Times New Roman" pitchFamily="18" charset="0"/>
              </a:rPr>
              <a:t>В букете 6 васильков 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>
                <a:solidFill>
                  <a:srgbClr val="000066"/>
                </a:solidFill>
                <a:cs typeface="Times New Roman" pitchFamily="18" charset="0"/>
              </a:rPr>
              <a:t>и 5 ромашек. Сколько всего цветов в букете?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29200" y="2423529"/>
            <a:ext cx="4114800" cy="4343400"/>
          </a:xfrm>
        </p:spPr>
        <p:txBody>
          <a:bodyPr/>
          <a:lstStyle/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0066"/>
                </a:solidFill>
                <a:cs typeface="Times New Roman" pitchFamily="18" charset="0"/>
              </a:rPr>
              <a:t>В букете 6 васильков </a:t>
            </a:r>
          </a:p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0066"/>
                </a:solidFill>
                <a:cs typeface="Times New Roman" pitchFamily="18" charset="0"/>
              </a:rPr>
              <a:t>и 5 ромашек. Сколько букетов можно сделать из этих цветов?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6" name="Document">
            <a:extLst>
              <a:ext uri="{FF2B5EF4-FFF2-40B4-BE49-F238E27FC236}">
                <a16:creationId xmlns:a16="http://schemas.microsoft.com/office/drawing/2014/main" id="{7B9E0FB9-7193-DF1B-40E6-ACF03681850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97866" y="80190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закрытого типа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DD4FBD6D-6174-5685-5C2B-855354B3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08208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Document">
            <a:extLst>
              <a:ext uri="{FF2B5EF4-FFF2-40B4-BE49-F238E27FC236}">
                <a16:creationId xmlns:a16="http://schemas.microsoft.com/office/drawing/2014/main" id="{A3C8EAA3-97B5-DD1F-CFA9-B081FA3F379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059974" y="79897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открытого типа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B8C2C8-FDB8-79BD-0039-BC33D32F52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0671" b="10671"/>
          <a:stretch/>
        </p:blipFill>
        <p:spPr>
          <a:xfrm>
            <a:off x="3472791" y="5004948"/>
            <a:ext cx="2350819" cy="184909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11C36996-C541-994E-E2C6-1042EF646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213" y="306743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C62B83-3C5F-B066-E840-17DAACF7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727914" y="3457080"/>
            <a:ext cx="6476999" cy="72595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Решить задачу другим способом.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23293" y="4246372"/>
            <a:ext cx="5697415" cy="53340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Составить обратную задачу.</a:t>
            </a:r>
          </a:p>
          <a:p>
            <a:pPr marL="0" indent="0">
              <a:spcBef>
                <a:spcPct val="0"/>
              </a:spcBef>
              <a:buNone/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6" name="Document">
            <a:extLst>
              <a:ext uri="{FF2B5EF4-FFF2-40B4-BE49-F238E27FC236}">
                <a16:creationId xmlns:a16="http://schemas.microsoft.com/office/drawing/2014/main" id="{7B9E0FB9-7193-DF1B-40E6-ACF03681850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97866" y="80190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закрытого типа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DD4FBD6D-6174-5685-5C2B-855354B3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08208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Document">
            <a:extLst>
              <a:ext uri="{FF2B5EF4-FFF2-40B4-BE49-F238E27FC236}">
                <a16:creationId xmlns:a16="http://schemas.microsoft.com/office/drawing/2014/main" id="{A3C8EAA3-97B5-DD1F-CFA9-B081FA3F379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059974" y="79897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открытого типа</a:t>
            </a:r>
          </a:p>
        </p:txBody>
      </p:sp>
      <p:sp>
        <p:nvSpPr>
          <p:cNvPr id="9" name="Содержимое 3">
            <a:extLst>
              <a:ext uri="{FF2B5EF4-FFF2-40B4-BE49-F238E27FC236}">
                <a16:creationId xmlns:a16="http://schemas.microsoft.com/office/drawing/2014/main" id="{1C9163EA-0AF2-6755-FCF2-F6624259388C}"/>
              </a:ext>
            </a:extLst>
          </p:cNvPr>
          <p:cNvSpPr txBox="1">
            <a:spLocks/>
          </p:cNvSpPr>
          <p:nvPr/>
        </p:nvSpPr>
        <p:spPr bwMode="auto">
          <a:xfrm>
            <a:off x="1710981" y="5058275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Записать решение задачи выражением.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0E51769D-3093-C957-2E58-D1D84F653A56}"/>
              </a:ext>
            </a:extLst>
          </p:cNvPr>
          <p:cNvSpPr txBox="1">
            <a:spLocks/>
          </p:cNvSpPr>
          <p:nvPr/>
        </p:nvSpPr>
        <p:spPr bwMode="auto">
          <a:xfrm>
            <a:off x="1727914" y="3461966"/>
            <a:ext cx="6476999" cy="72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ru-RU" strike="sngStrike" dirty="0">
                <a:solidFill>
                  <a:srgbClr val="000066"/>
                </a:solidFill>
                <a:cs typeface="Times New Roman" pitchFamily="18" charset="0"/>
              </a:rPr>
              <a:t>Решить задачу другим способом.</a:t>
            </a:r>
          </a:p>
        </p:txBody>
      </p:sp>
      <p:sp>
        <p:nvSpPr>
          <p:cNvPr id="13" name="Содержимое 3">
            <a:extLst>
              <a:ext uri="{FF2B5EF4-FFF2-40B4-BE49-F238E27FC236}">
                <a16:creationId xmlns:a16="http://schemas.microsoft.com/office/drawing/2014/main" id="{E74FD9CD-559C-0661-9983-2F3C6B21997C}"/>
              </a:ext>
            </a:extLst>
          </p:cNvPr>
          <p:cNvSpPr txBox="1">
            <a:spLocks/>
          </p:cNvSpPr>
          <p:nvPr/>
        </p:nvSpPr>
        <p:spPr bwMode="auto">
          <a:xfrm>
            <a:off x="1723292" y="4241486"/>
            <a:ext cx="569741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ru-RU" strike="sngStrike" dirty="0">
                <a:solidFill>
                  <a:srgbClr val="000066"/>
                </a:solidFill>
                <a:cs typeface="Times New Roman" pitchFamily="18" charset="0"/>
              </a:rPr>
              <a:t>Составить обратную задачу.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4" name="Содержимое 3">
            <a:extLst>
              <a:ext uri="{FF2B5EF4-FFF2-40B4-BE49-F238E27FC236}">
                <a16:creationId xmlns:a16="http://schemas.microsoft.com/office/drawing/2014/main" id="{368B0EF2-95DF-F3B0-80B4-14C07D5F105F}"/>
              </a:ext>
            </a:extLst>
          </p:cNvPr>
          <p:cNvSpPr txBox="1">
            <a:spLocks/>
          </p:cNvSpPr>
          <p:nvPr/>
        </p:nvSpPr>
        <p:spPr bwMode="auto">
          <a:xfrm>
            <a:off x="1710981" y="5055345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ru-RU" strike="sngStrike" dirty="0">
                <a:solidFill>
                  <a:srgbClr val="000066"/>
                </a:solidFill>
                <a:cs typeface="Times New Roman" pitchFamily="18" charset="0"/>
              </a:rPr>
              <a:t>Записать решение задачи выражением.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5" name="Содержимое 2">
            <a:extLst>
              <a:ext uri="{FF2B5EF4-FFF2-40B4-BE49-F238E27FC236}">
                <a16:creationId xmlns:a16="http://schemas.microsoft.com/office/drawing/2014/main" id="{529C8ADA-CFAD-B171-80BA-1B13CD665231}"/>
              </a:ext>
            </a:extLst>
          </p:cNvPr>
          <p:cNvSpPr txBox="1">
            <a:spLocks/>
          </p:cNvSpPr>
          <p:nvPr/>
        </p:nvSpPr>
        <p:spPr bwMode="auto">
          <a:xfrm>
            <a:off x="1028700" y="2057400"/>
            <a:ext cx="7086600" cy="55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dirty="0">
                <a:solidFill>
                  <a:srgbClr val="0000AC"/>
                </a:solidFill>
                <a:cs typeface="Times New Roman" pitchFamily="18" charset="0"/>
              </a:rPr>
              <a:t>Приемы преобразований</a:t>
            </a:r>
          </a:p>
        </p:txBody>
      </p:sp>
      <p:pic>
        <p:nvPicPr>
          <p:cNvPr id="16" name="вопрос">
            <a:extLst>
              <a:ext uri="{FF2B5EF4-FFF2-40B4-BE49-F238E27FC236}">
                <a16:creationId xmlns:a16="http://schemas.microsoft.com/office/drawing/2014/main" id="{86758591-CC9E-0943-2654-ECD463ACE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8" y="228600"/>
            <a:ext cx="916608" cy="916608"/>
          </a:xfrm>
          <a:prstGeom prst="rect">
            <a:avLst/>
          </a:prstGeom>
        </p:spPr>
      </p:pic>
      <p:sp>
        <p:nvSpPr>
          <p:cNvPr id="17" name="AutoShape 6">
            <a:extLst>
              <a:ext uri="{FF2B5EF4-FFF2-40B4-BE49-F238E27FC236}">
                <a16:creationId xmlns:a16="http://schemas.microsoft.com/office/drawing/2014/main" id="{D213C577-A33D-5088-F286-225D12A1B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222" y="315668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10" grpId="0" animBg="1"/>
      <p:bldP spid="12" grpId="0" build="p"/>
      <p:bldP spid="13" grpId="0" build="p"/>
      <p:bldP spid="14" grpId="0" build="p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C62B83-3C5F-B066-E840-17DAACF7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694278" y="2817803"/>
            <a:ext cx="7086600" cy="725957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sz="2000" dirty="0">
                <a:solidFill>
                  <a:srgbClr val="000066"/>
                </a:solidFill>
                <a:cs typeface="Times New Roman" pitchFamily="18" charset="0"/>
              </a:rPr>
              <a:t>Ввести в условие арифметического выражения, неравенства, геометрической задачи новые данные таким образом, чтобы задания имели несколько разных ответов.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694278" y="3921829"/>
            <a:ext cx="6996626" cy="533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dirty="0">
                <a:solidFill>
                  <a:srgbClr val="000066"/>
                </a:solidFill>
                <a:cs typeface="Times New Roman" pitchFamily="18" charset="0"/>
              </a:rPr>
              <a:t>Изменить вопрос без изменения условия так, чтобы задача имела несколько решений, приводящих к разным ответам.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6" name="Document">
            <a:extLst>
              <a:ext uri="{FF2B5EF4-FFF2-40B4-BE49-F238E27FC236}">
                <a16:creationId xmlns:a16="http://schemas.microsoft.com/office/drawing/2014/main" id="{7B9E0FB9-7193-DF1B-40E6-ACF03681850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97866" y="80190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закрытого типа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DD4FBD6D-6174-5685-5C2B-855354B3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08208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Document">
            <a:extLst>
              <a:ext uri="{FF2B5EF4-FFF2-40B4-BE49-F238E27FC236}">
                <a16:creationId xmlns:a16="http://schemas.microsoft.com/office/drawing/2014/main" id="{A3C8EAA3-97B5-DD1F-CFA9-B081FA3F379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059974" y="79897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открытого типа</a:t>
            </a:r>
          </a:p>
        </p:txBody>
      </p:sp>
      <p:sp>
        <p:nvSpPr>
          <p:cNvPr id="9" name="Содержимое 3">
            <a:extLst>
              <a:ext uri="{FF2B5EF4-FFF2-40B4-BE49-F238E27FC236}">
                <a16:creationId xmlns:a16="http://schemas.microsoft.com/office/drawing/2014/main" id="{1C9163EA-0AF2-6755-FCF2-F6624259388C}"/>
              </a:ext>
            </a:extLst>
          </p:cNvPr>
          <p:cNvSpPr txBox="1">
            <a:spLocks/>
          </p:cNvSpPr>
          <p:nvPr/>
        </p:nvSpPr>
        <p:spPr bwMode="auto">
          <a:xfrm>
            <a:off x="1694278" y="4800600"/>
            <a:ext cx="729732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sz="2000" dirty="0">
                <a:solidFill>
                  <a:srgbClr val="000066"/>
                </a:solidFill>
                <a:cs typeface="Times New Roman" pitchFamily="18" charset="0"/>
              </a:rPr>
              <a:t>Изменить условие без изменения вопроса так, чтобы задача имела несколько решений, приводящих к разным ответам.</a:t>
            </a:r>
          </a:p>
          <a:p>
            <a:pPr marL="0" lvl="0" indent="0" eaLnBrk="1" hangingPunct="1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5" name="Содержимое 3">
            <a:extLst>
              <a:ext uri="{FF2B5EF4-FFF2-40B4-BE49-F238E27FC236}">
                <a16:creationId xmlns:a16="http://schemas.microsoft.com/office/drawing/2014/main" id="{9338702B-59EB-E60D-A0D7-706170D57576}"/>
              </a:ext>
            </a:extLst>
          </p:cNvPr>
          <p:cNvSpPr txBox="1">
            <a:spLocks/>
          </p:cNvSpPr>
          <p:nvPr/>
        </p:nvSpPr>
        <p:spPr bwMode="auto">
          <a:xfrm>
            <a:off x="1694278" y="5659446"/>
            <a:ext cx="729732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ru-RU" sz="2000" dirty="0">
                <a:solidFill>
                  <a:srgbClr val="000066"/>
                </a:solidFill>
                <a:cs typeface="Times New Roman" pitchFamily="18" charset="0"/>
              </a:rPr>
              <a:t>Исследовать решение (сколько способов решения имеет задача, при каких условиях она не имела бы решения, возможны ли другие варианты решения).</a:t>
            </a:r>
          </a:p>
          <a:p>
            <a:pPr marL="0" lvl="0" indent="0" eaLnBrk="1" hangingPunct="1">
              <a:spcBef>
                <a:spcPct val="0"/>
              </a:spcBef>
              <a:buNone/>
              <a:tabLst>
                <a:tab pos="228600" algn="l"/>
              </a:tabLst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E0E040D5-3F5F-220B-48A2-C83DE8FCEA96}"/>
              </a:ext>
            </a:extLst>
          </p:cNvPr>
          <p:cNvSpPr txBox="1">
            <a:spLocks/>
          </p:cNvSpPr>
          <p:nvPr/>
        </p:nvSpPr>
        <p:spPr bwMode="auto">
          <a:xfrm>
            <a:off x="1028700" y="2057400"/>
            <a:ext cx="7086600" cy="55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dirty="0">
                <a:solidFill>
                  <a:srgbClr val="0000AC"/>
                </a:solidFill>
                <a:cs typeface="Times New Roman" pitchFamily="18" charset="0"/>
              </a:rPr>
              <a:t>Приемы преобразований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000A3575-390E-F968-999D-F6443F8C4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222" y="293510"/>
            <a:ext cx="3581400" cy="479357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07481D-2A1C-E8FA-6797-AE6C15719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10" grpId="0" animBg="1"/>
      <p:bldP spid="15" grpId="0"/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C62B83-3C5F-B066-E840-17DAACF7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672645" y="2761012"/>
            <a:ext cx="7086600" cy="725957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ru-RU" sz="2000" dirty="0">
                <a:solidFill>
                  <a:srgbClr val="000066"/>
                </a:solidFill>
                <a:cs typeface="Times New Roman" pitchFamily="18" charset="0"/>
              </a:rPr>
              <a:t>Сформулировать вопрос (какие вопросы можно (нельзя) поставить к задаче, в форме конкурса на самый умный, самый глупый, самый смешной и т. д. вопрос).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690174" y="3971901"/>
            <a:ext cx="6996626" cy="533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ru-RU" sz="2000" dirty="0">
                <a:solidFill>
                  <a:srgbClr val="000066"/>
                </a:solidFill>
                <a:cs typeface="Times New Roman" pitchFamily="18" charset="0"/>
              </a:rPr>
              <a:t>Исключить лишние данные (при наличии нескольких оснований). </a:t>
            </a:r>
          </a:p>
          <a:p>
            <a:pPr marL="0" indent="0">
              <a:spcBef>
                <a:spcPct val="0"/>
              </a:spcBef>
              <a:buNone/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6" name="Document">
            <a:extLst>
              <a:ext uri="{FF2B5EF4-FFF2-40B4-BE49-F238E27FC236}">
                <a16:creationId xmlns:a16="http://schemas.microsoft.com/office/drawing/2014/main" id="{7B9E0FB9-7193-DF1B-40E6-ACF03681850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97866" y="80190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закрытого типа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DD4FBD6D-6174-5685-5C2B-855354B3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08208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Document">
            <a:extLst>
              <a:ext uri="{FF2B5EF4-FFF2-40B4-BE49-F238E27FC236}">
                <a16:creationId xmlns:a16="http://schemas.microsoft.com/office/drawing/2014/main" id="{A3C8EAA3-97B5-DD1F-CFA9-B081FA3F379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059974" y="79897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открытого типа</a:t>
            </a:r>
          </a:p>
        </p:txBody>
      </p:sp>
      <p:sp>
        <p:nvSpPr>
          <p:cNvPr id="9" name="Содержимое 3">
            <a:extLst>
              <a:ext uri="{FF2B5EF4-FFF2-40B4-BE49-F238E27FC236}">
                <a16:creationId xmlns:a16="http://schemas.microsoft.com/office/drawing/2014/main" id="{1C9163EA-0AF2-6755-FCF2-F6624259388C}"/>
              </a:ext>
            </a:extLst>
          </p:cNvPr>
          <p:cNvSpPr txBox="1">
            <a:spLocks/>
          </p:cNvSpPr>
          <p:nvPr/>
        </p:nvSpPr>
        <p:spPr bwMode="auto">
          <a:xfrm>
            <a:off x="1672645" y="4961478"/>
            <a:ext cx="729732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ru-RU" sz="2000" dirty="0">
                <a:solidFill>
                  <a:srgbClr val="000066"/>
                </a:solidFill>
                <a:cs typeface="Times New Roman" pitchFamily="18" charset="0"/>
              </a:rPr>
              <a:t>Разбить  числа (выражения, неравенства) на группы (при наличии нескольких признаков для классификации). </a:t>
            </a:r>
          </a:p>
          <a:p>
            <a:pPr marL="0" lvl="0" indent="0" eaLnBrk="1" hangingPunct="1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3FE96CE4-A335-495C-4A8D-49CBF69E4032}"/>
              </a:ext>
            </a:extLst>
          </p:cNvPr>
          <p:cNvSpPr txBox="1">
            <a:spLocks/>
          </p:cNvSpPr>
          <p:nvPr/>
        </p:nvSpPr>
        <p:spPr bwMode="auto">
          <a:xfrm>
            <a:off x="1028700" y="2057400"/>
            <a:ext cx="7086600" cy="55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dirty="0">
                <a:solidFill>
                  <a:srgbClr val="0000AC"/>
                </a:solidFill>
                <a:cs typeface="Times New Roman" pitchFamily="18" charset="0"/>
              </a:rPr>
              <a:t>Приемы преобразований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703E240E-D35B-C956-40E4-AC72D1F19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222" y="315668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107481D-2A1C-E8FA-6797-AE6C15719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7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10" grpId="0" animBg="1"/>
      <p:bldP spid="9" grpId="0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6457F91B-0D36-C01A-6DA2-D8881E938D25}"/>
              </a:ext>
            </a:extLst>
          </p:cNvPr>
          <p:cNvSpPr/>
          <p:nvPr/>
        </p:nvSpPr>
        <p:spPr>
          <a:xfrm>
            <a:off x="6148069" y="-23971"/>
            <a:ext cx="2931809" cy="6858000"/>
          </a:xfrm>
          <a:custGeom>
            <a:avLst/>
            <a:gdLst>
              <a:gd name="connsiteX0" fmla="*/ 1748163 w 2931809"/>
              <a:gd name="connsiteY0" fmla="*/ 0 h 6858000"/>
              <a:gd name="connsiteX1" fmla="*/ 2931809 w 2931809"/>
              <a:gd name="connsiteY1" fmla="*/ 0 h 6858000"/>
              <a:gd name="connsiteX2" fmla="*/ 2931809 w 2931809"/>
              <a:gd name="connsiteY2" fmla="*/ 6858000 h 6858000"/>
              <a:gd name="connsiteX3" fmla="*/ 0 w 29318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1809" h="6858000">
                <a:moveTo>
                  <a:pt x="1748163" y="0"/>
                </a:moveTo>
                <a:lnTo>
                  <a:pt x="2931809" y="0"/>
                </a:lnTo>
                <a:lnTo>
                  <a:pt x="293180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254000" dist="76200" dir="8100000" sx="103000" sy="103000" algn="tr" rotWithShape="0">
              <a:schemeClr val="accent6">
                <a:lumMod val="40000"/>
                <a:lumOff val="6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 useBgFill="1"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B8D425E-C8EF-B929-0EF0-83CC5869D04C}"/>
              </a:ext>
            </a:extLst>
          </p:cNvPr>
          <p:cNvSpPr/>
          <p:nvPr/>
        </p:nvSpPr>
        <p:spPr>
          <a:xfrm>
            <a:off x="-109476" y="-69691"/>
            <a:ext cx="3331747" cy="6858000"/>
          </a:xfrm>
          <a:custGeom>
            <a:avLst/>
            <a:gdLst>
              <a:gd name="connsiteX0" fmla="*/ 0 w 3331747"/>
              <a:gd name="connsiteY0" fmla="*/ 0 h 6858000"/>
              <a:gd name="connsiteX1" fmla="*/ 3331747 w 3331747"/>
              <a:gd name="connsiteY1" fmla="*/ 0 h 6858000"/>
              <a:gd name="connsiteX2" fmla="*/ 1391452 w 3331747"/>
              <a:gd name="connsiteY2" fmla="*/ 6858000 h 6858000"/>
              <a:gd name="connsiteX3" fmla="*/ 0 w 333174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747" h="6858000">
                <a:moveTo>
                  <a:pt x="0" y="0"/>
                </a:moveTo>
                <a:lnTo>
                  <a:pt x="3331747" y="0"/>
                </a:lnTo>
                <a:lnTo>
                  <a:pt x="139145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254000" dist="76200" dir="2700000" sx="103000" sy="103000" algn="tl" rotWithShape="0">
              <a:schemeClr val="accent6">
                <a:lumMod val="40000"/>
                <a:lumOff val="6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E801F98-BE41-1191-312A-7BB09EEEBC1E}"/>
              </a:ext>
            </a:extLst>
          </p:cNvPr>
          <p:cNvSpPr/>
          <p:nvPr/>
        </p:nvSpPr>
        <p:spPr>
          <a:xfrm>
            <a:off x="-5486400" y="2309591"/>
            <a:ext cx="54745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3600" b="0" cap="none" spc="0" dirty="0">
                <a:ln w="0"/>
                <a:solidFill>
                  <a:srgbClr val="0000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 pitchFamily="18" charset="0"/>
              </a:rPr>
              <a:t>Не мыслям надобно учить,</a:t>
            </a:r>
          </a:p>
          <a:p>
            <a:pPr algn="ctr"/>
            <a:r>
              <a:rPr lang="ru-RU" altLang="ru-RU" sz="3600" b="0" cap="none" spc="0" dirty="0">
                <a:ln w="0"/>
                <a:solidFill>
                  <a:srgbClr val="0000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 pitchFamily="18" charset="0"/>
              </a:rPr>
              <a:t>а учить мыслить.</a:t>
            </a:r>
          </a:p>
          <a:p>
            <a:pPr algn="ctr"/>
            <a:r>
              <a:rPr lang="ru-RU" altLang="ru-RU" sz="3600" dirty="0">
                <a:ln w="0"/>
                <a:solidFill>
                  <a:srgbClr val="0000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 pitchFamily="18" charset="0"/>
              </a:rPr>
              <a:t>                  </a:t>
            </a:r>
            <a:r>
              <a:rPr lang="ru-RU" altLang="ru-RU" sz="3600" b="0" i="1" cap="none" spc="0" dirty="0">
                <a:ln w="0"/>
                <a:solidFill>
                  <a:srgbClr val="0000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 pitchFamily="18" charset="0"/>
              </a:rPr>
              <a:t>Э. Кант</a:t>
            </a:r>
            <a:endParaRPr lang="ru-RU" sz="3600" b="0" i="1" cap="none" spc="0" dirty="0">
              <a:ln w="0"/>
              <a:solidFill>
                <a:srgbClr val="0000A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 useBgFill="1"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AAD0414F-B041-B1AC-CDEE-C69D97FBBF8E}"/>
              </a:ext>
            </a:extLst>
          </p:cNvPr>
          <p:cNvSpPr/>
          <p:nvPr/>
        </p:nvSpPr>
        <p:spPr>
          <a:xfrm>
            <a:off x="-136882" y="-1111"/>
            <a:ext cx="2009721" cy="6858000"/>
          </a:xfrm>
          <a:custGeom>
            <a:avLst/>
            <a:gdLst>
              <a:gd name="connsiteX0" fmla="*/ 0 w 2009721"/>
              <a:gd name="connsiteY0" fmla="*/ 0 h 6858000"/>
              <a:gd name="connsiteX1" fmla="*/ 249481 w 2009721"/>
              <a:gd name="connsiteY1" fmla="*/ 0 h 6858000"/>
              <a:gd name="connsiteX2" fmla="*/ 2009721 w 2009721"/>
              <a:gd name="connsiteY2" fmla="*/ 6858000 h 6858000"/>
              <a:gd name="connsiteX3" fmla="*/ 83774 w 2009721"/>
              <a:gd name="connsiteY3" fmla="*/ 6858000 h 6858000"/>
              <a:gd name="connsiteX4" fmla="*/ 0 w 2009721"/>
              <a:gd name="connsiteY4" fmla="*/ 65316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21" h="6858000">
                <a:moveTo>
                  <a:pt x="0" y="0"/>
                </a:moveTo>
                <a:lnTo>
                  <a:pt x="249481" y="0"/>
                </a:lnTo>
                <a:lnTo>
                  <a:pt x="2009721" y="6858000"/>
                </a:lnTo>
                <a:lnTo>
                  <a:pt x="83774" y="6858000"/>
                </a:lnTo>
                <a:lnTo>
                  <a:pt x="0" y="6531613"/>
                </a:lnTo>
                <a:close/>
              </a:path>
            </a:pathLst>
          </a:custGeom>
          <a:ln>
            <a:noFill/>
          </a:ln>
          <a:effectLst>
            <a:outerShdw blurRad="254000" dist="76200" dir="2700000" sx="103000" sy="103000" algn="tl" rotWithShape="0">
              <a:schemeClr val="accent6">
                <a:lumMod val="40000"/>
                <a:lumOff val="6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 useBgFill="1"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FB4FD8F0-84F4-3681-5BF4-2E9D7E9F731E}"/>
              </a:ext>
            </a:extLst>
          </p:cNvPr>
          <p:cNvSpPr/>
          <p:nvPr/>
        </p:nvSpPr>
        <p:spPr>
          <a:xfrm>
            <a:off x="-264002" y="-69691"/>
            <a:ext cx="2155243" cy="6892290"/>
          </a:xfrm>
          <a:custGeom>
            <a:avLst/>
            <a:gdLst>
              <a:gd name="connsiteX0" fmla="*/ 0 w 2155243"/>
              <a:gd name="connsiteY0" fmla="*/ 0 h 6858000"/>
              <a:gd name="connsiteX1" fmla="*/ 2155243 w 2155243"/>
              <a:gd name="connsiteY1" fmla="*/ 0 h 6858000"/>
              <a:gd name="connsiteX2" fmla="*/ 214948 w 2155243"/>
              <a:gd name="connsiteY2" fmla="*/ 6858000 h 6858000"/>
              <a:gd name="connsiteX3" fmla="*/ 0 w 21552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243" h="6858000">
                <a:moveTo>
                  <a:pt x="0" y="0"/>
                </a:moveTo>
                <a:lnTo>
                  <a:pt x="2155243" y="0"/>
                </a:lnTo>
                <a:lnTo>
                  <a:pt x="21494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254000" dist="76200" dir="2700000" sx="103000" sy="103000" algn="tl" rotWithShape="0">
              <a:schemeClr val="accent6">
                <a:lumMod val="40000"/>
                <a:lumOff val="6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 useBgFill="1"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26352A3-3EAB-B96F-7186-CAB82FA5983F}"/>
              </a:ext>
            </a:extLst>
          </p:cNvPr>
          <p:cNvSpPr/>
          <p:nvPr/>
        </p:nvSpPr>
        <p:spPr>
          <a:xfrm>
            <a:off x="7359043" y="-23971"/>
            <a:ext cx="1698688" cy="6692376"/>
          </a:xfrm>
          <a:custGeom>
            <a:avLst/>
            <a:gdLst>
              <a:gd name="connsiteX0" fmla="*/ 0 w 1698688"/>
              <a:gd name="connsiteY0" fmla="*/ 0 h 6618192"/>
              <a:gd name="connsiteX1" fmla="*/ 1698688 w 1698688"/>
              <a:gd name="connsiteY1" fmla="*/ 0 h 6618192"/>
              <a:gd name="connsiteX2" fmla="*/ 1698688 w 1698688"/>
              <a:gd name="connsiteY2" fmla="*/ 6618192 h 66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688" h="6618192">
                <a:moveTo>
                  <a:pt x="0" y="0"/>
                </a:moveTo>
                <a:lnTo>
                  <a:pt x="1698688" y="0"/>
                </a:lnTo>
                <a:lnTo>
                  <a:pt x="1698688" y="6618192"/>
                </a:lnTo>
                <a:close/>
              </a:path>
            </a:pathLst>
          </a:custGeom>
          <a:ln>
            <a:noFill/>
          </a:ln>
          <a:effectLst>
            <a:outerShdw blurRad="254000" dist="76200" dir="8100000" sx="103000" sy="103000" algn="tr" rotWithShape="0">
              <a:schemeClr val="accent6">
                <a:lumMod val="40000"/>
                <a:lumOff val="6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 useBgFill="1"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27505DFB-4E7F-9E10-4E2A-CB4551D64801}"/>
              </a:ext>
            </a:extLst>
          </p:cNvPr>
          <p:cNvSpPr/>
          <p:nvPr/>
        </p:nvSpPr>
        <p:spPr>
          <a:xfrm>
            <a:off x="7232905" y="-1111"/>
            <a:ext cx="1846973" cy="6858000"/>
          </a:xfrm>
          <a:custGeom>
            <a:avLst/>
            <a:gdLst>
              <a:gd name="connsiteX0" fmla="*/ 1802642 w 1846973"/>
              <a:gd name="connsiteY0" fmla="*/ 0 h 6858000"/>
              <a:gd name="connsiteX1" fmla="*/ 1846973 w 1846973"/>
              <a:gd name="connsiteY1" fmla="*/ 0 h 6858000"/>
              <a:gd name="connsiteX2" fmla="*/ 1846973 w 1846973"/>
              <a:gd name="connsiteY2" fmla="*/ 6858000 h 6858000"/>
              <a:gd name="connsiteX3" fmla="*/ 0 w 18469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973" h="6858000">
                <a:moveTo>
                  <a:pt x="1802642" y="0"/>
                </a:moveTo>
                <a:lnTo>
                  <a:pt x="1846973" y="0"/>
                </a:lnTo>
                <a:lnTo>
                  <a:pt x="184697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254000" dist="76200" dir="8100000" sx="103000" sy="103000" algn="tr" rotWithShape="0">
              <a:schemeClr val="accent6">
                <a:lumMod val="40000"/>
                <a:lumOff val="6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9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56E-17 L -0.15104 0.0122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2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12709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accel="20000" decel="2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72222E-6 1.48148E-6 L -0.1283 0.00023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18182" decel="1818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5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-7.40741E-7 L 0.09532 -0.006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3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accel="18182" decel="1818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5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17391" decel="1739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5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accel="21053" decel="21053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4" dur="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05937 0.003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1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accel="21053" decel="21053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8" dur="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5 -2.59259E-6 L 0.74635 -0.00509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1" y="-2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4" grpId="0" animBg="1"/>
      <p:bldP spid="14" grpId="1" animBg="1"/>
      <p:bldP spid="21" grpId="0"/>
      <p:bldP spid="21" grpId="1"/>
      <p:bldP spid="12" grpId="0" animBg="1"/>
      <p:bldP spid="12" grpId="1" animBg="1"/>
      <p:bldP spid="10" grpId="0" animBg="1"/>
      <p:bldP spid="10" grpId="1" animBg="1"/>
      <p:bldP spid="18" grpId="0" animBg="1"/>
      <p:bldP spid="18" grpId="1" animBg="1"/>
      <p:bldP spid="16" grpId="0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25A07A4-6EF8-1843-0DFA-968102CE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83FB5811-CF6A-A116-C33E-20C271938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-47982"/>
            <a:ext cx="1648182" cy="1648182"/>
          </a:xfrm>
        </p:spPr>
      </p:pic>
      <p:sp>
        <p:nvSpPr>
          <p:cNvPr id="6" name="Document">
            <a:extLst>
              <a:ext uri="{FF2B5EF4-FFF2-40B4-BE49-F238E27FC236}">
                <a16:creationId xmlns:a16="http://schemas.microsoft.com/office/drawing/2014/main" id="{7B9E0FB9-7193-DF1B-40E6-ACF03681850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90601" y="265072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закрытого типа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DD4FBD6D-6174-5685-5C2B-855354B3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267" y="2175070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Document">
            <a:extLst>
              <a:ext uri="{FF2B5EF4-FFF2-40B4-BE49-F238E27FC236}">
                <a16:creationId xmlns:a16="http://schemas.microsoft.com/office/drawing/2014/main" id="{A3C8EAA3-97B5-DD1F-CFA9-B081FA3F379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928967" y="2650728"/>
            <a:ext cx="3581399" cy="1104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7D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Задача открытого типа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2EA258D9-0494-4B5D-812D-A767FA4F7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444" y="2175070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75DA1A5-79EE-B794-FD3A-5345A0E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295400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163689"/>
            <a:ext cx="8839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4000" b="1" i="1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79876" name="Document"/>
          <p:cNvSpPr>
            <a:spLocks noEditPoints="1" noChangeArrowheads="1"/>
          </p:cNvSpPr>
          <p:nvPr/>
        </p:nvSpPr>
        <p:spPr bwMode="auto">
          <a:xfrm>
            <a:off x="838200" y="1752600"/>
            <a:ext cx="35814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3200400" y="1295400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E187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1143000" y="1981200"/>
            <a:ext cx="3124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Реши примеры.</a:t>
            </a:r>
          </a:p>
          <a:p>
            <a:pPr marL="342900" indent="-342900"/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5 + 3 =      2 + 6 =</a:t>
            </a:r>
          </a:p>
          <a:p>
            <a:pPr marL="342900" indent="-342900"/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4 + 4 =      1 + 7 =</a:t>
            </a:r>
          </a:p>
          <a:p>
            <a:pPr marL="342900" indent="-342900"/>
            <a:endParaRPr lang="ru-RU" sz="28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/>
            <a:endParaRPr lang="ru-RU" sz="28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9881" name="Document"/>
          <p:cNvSpPr>
            <a:spLocks noEditPoints="1" noChangeArrowheads="1"/>
          </p:cNvSpPr>
          <p:nvPr/>
        </p:nvSpPr>
        <p:spPr bwMode="auto">
          <a:xfrm>
            <a:off x="5105400" y="1752600"/>
            <a:ext cx="35814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9" name="Rectangle 10"/>
          <p:cNvSpPr>
            <a:spLocks noChangeArrowheads="1"/>
          </p:cNvSpPr>
          <p:nvPr/>
        </p:nvSpPr>
        <p:spPr bwMode="auto">
          <a:xfrm>
            <a:off x="5105400" y="2057400"/>
            <a:ext cx="3657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Придумай примеры в одно действие       с ответом 8.</a:t>
            </a:r>
          </a:p>
          <a:p>
            <a:pPr marL="342900" indent="-342900"/>
            <a:endParaRPr lang="ru-RU" sz="28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8B9D24B-AFFC-70B0-E2DD-B226F3F1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85800"/>
            <a:ext cx="9144000" cy="685800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Варианты преобразований числовых выражений, равенств, уравнений</a:t>
            </a:r>
            <a:b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914400"/>
            <a:ext cx="8839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4000" b="1" i="1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79876" name="Document"/>
          <p:cNvSpPr>
            <a:spLocks noEditPoints="1" noChangeArrowheads="1"/>
          </p:cNvSpPr>
          <p:nvPr/>
        </p:nvSpPr>
        <p:spPr bwMode="auto">
          <a:xfrm>
            <a:off x="838200" y="1752600"/>
            <a:ext cx="35814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3200400" y="1295400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E187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8B9D24B-AFFC-70B0-E2DD-B226F3F1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85800"/>
            <a:ext cx="9144000" cy="685800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Варианты преобразований числовых выражений, равенств, уравнений</a:t>
            </a:r>
            <a:b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E58A877-1000-124C-CEAF-35754F366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81200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2. Реши уравнение. 250 – х = 130 </a:t>
            </a:r>
          </a:p>
        </p:txBody>
      </p:sp>
      <p:sp>
        <p:nvSpPr>
          <p:cNvPr id="13" name="Document">
            <a:extLst>
              <a:ext uri="{FF2B5EF4-FFF2-40B4-BE49-F238E27FC236}">
                <a16:creationId xmlns:a16="http://schemas.microsoft.com/office/drawing/2014/main" id="{005133C4-B397-6BC4-0441-74B916FEDA9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62310" y="1752600"/>
            <a:ext cx="41910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95FD93D2-2F8B-6AE0-E10A-64DAF6C91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555" y="1837267"/>
            <a:ext cx="4191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Tx/>
              <a:buChar char="•"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Составь и реши уравнение, состоящее из трехзначных чисел с неизвестным вычитаемым;</a:t>
            </a:r>
          </a:p>
          <a:p>
            <a:pPr marL="176213" indent="-176213">
              <a:buFontTx/>
              <a:buChar char="•"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измени уменьшаемое так, чтобы разность увеличилась (уменьшилась);</a:t>
            </a:r>
          </a:p>
          <a:p>
            <a:pPr marL="176213" indent="-176213">
              <a:buFontTx/>
              <a:buChar char="•"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измени разность так, чтобы неизвестное вычитаемое увеличилось (уменьшилось);</a:t>
            </a:r>
          </a:p>
          <a:p>
            <a:pPr marL="176213" indent="-176213">
              <a:buFontTx/>
              <a:buChar char="•"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составь уравнение, которое решается действием вычитания. 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928479E7-7328-5DF8-10F2-496EE2272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290109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9862"/>
            <a:ext cx="9144000" cy="67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4000" b="1" i="1" dirty="0">
                <a:solidFill>
                  <a:srgbClr val="000099"/>
                </a:solidFill>
                <a:ea typeface="+mj-ea"/>
                <a:cs typeface="+mj-cs"/>
              </a:rPr>
              <a:t>Варианты преобразований неравенств</a:t>
            </a:r>
          </a:p>
        </p:txBody>
      </p:sp>
      <p:sp>
        <p:nvSpPr>
          <p:cNvPr id="80900" name="Document"/>
          <p:cNvSpPr>
            <a:spLocks noEditPoints="1" noChangeArrowheads="1"/>
          </p:cNvSpPr>
          <p:nvPr/>
        </p:nvSpPr>
        <p:spPr bwMode="auto">
          <a:xfrm>
            <a:off x="838200" y="1752600"/>
            <a:ext cx="35814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1066800" y="1981200"/>
            <a:ext cx="3200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600" dirty="0">
                <a:solidFill>
                  <a:srgbClr val="000066"/>
                </a:solidFill>
                <a:latin typeface="Times New Roman" pitchFamily="18" charset="0"/>
              </a:rPr>
              <a:t>1. Реши неравенство.</a:t>
            </a:r>
          </a:p>
          <a:p>
            <a:pPr marL="342900" indent="-342900"/>
            <a:r>
              <a:rPr lang="ru-RU" sz="2600" dirty="0">
                <a:solidFill>
                  <a:srgbClr val="000066"/>
                </a:solidFill>
                <a:latin typeface="Times New Roman" pitchFamily="18" charset="0"/>
              </a:rPr>
              <a:t>58 см + 2 </a:t>
            </a:r>
            <a:r>
              <a:rPr lang="ru-RU" sz="2600" dirty="0" err="1">
                <a:solidFill>
                  <a:srgbClr val="000066"/>
                </a:solidFill>
                <a:latin typeface="Times New Roman" pitchFamily="18" charset="0"/>
              </a:rPr>
              <a:t>дм</a:t>
            </a:r>
            <a:r>
              <a:rPr lang="ru-RU" sz="2600" dirty="0">
                <a:solidFill>
                  <a:srgbClr val="000066"/>
                </a:solidFill>
                <a:latin typeface="Times New Roman" pitchFamily="18" charset="0"/>
              </a:rPr>
              <a:t> 7 см </a:t>
            </a:r>
            <a:r>
              <a:rPr lang="ru-RU" sz="2600" dirty="0">
                <a:solidFill>
                  <a:srgbClr val="000066"/>
                </a:solidFill>
                <a:latin typeface="Times New Roman" pitchFamily="18" charset="0"/>
                <a:sym typeface="Wingdings" pitchFamily="2" charset="2"/>
              </a:rPr>
              <a:t></a:t>
            </a:r>
            <a:r>
              <a:rPr lang="ru-RU" sz="2600" dirty="0">
                <a:solidFill>
                  <a:srgbClr val="000066"/>
                </a:solidFill>
                <a:latin typeface="Times New Roman" pitchFamily="18" charset="0"/>
              </a:rPr>
              <a:t> 8 </a:t>
            </a:r>
            <a:r>
              <a:rPr lang="ru-RU" sz="2600" dirty="0" err="1">
                <a:solidFill>
                  <a:srgbClr val="000066"/>
                </a:solidFill>
                <a:latin typeface="Times New Roman" pitchFamily="18" charset="0"/>
              </a:rPr>
              <a:t>дм</a:t>
            </a:r>
            <a:r>
              <a:rPr lang="ru-RU" sz="2600" dirty="0">
                <a:solidFill>
                  <a:srgbClr val="000066"/>
                </a:solidFill>
                <a:latin typeface="Times New Roman" pitchFamily="18" charset="0"/>
              </a:rPr>
              <a:t> 1см</a:t>
            </a:r>
          </a:p>
          <a:p>
            <a:pPr marL="342900" indent="-342900"/>
            <a:r>
              <a:rPr lang="ru-RU" sz="2600" dirty="0">
                <a:solidFill>
                  <a:srgbClr val="000066"/>
                </a:solidFill>
                <a:latin typeface="Times New Roman" pitchFamily="18" charset="0"/>
              </a:rPr>
              <a:t>2. Выпиши верные неравенства.</a:t>
            </a:r>
          </a:p>
          <a:p>
            <a:pPr marL="342900" indent="-342900"/>
            <a:r>
              <a:rPr lang="ru-RU" sz="2600" dirty="0">
                <a:solidFill>
                  <a:srgbClr val="000066"/>
                </a:solidFill>
                <a:latin typeface="Times New Roman" pitchFamily="18" charset="0"/>
              </a:rPr>
              <a:t>68 : 4 &gt; 17</a:t>
            </a:r>
          </a:p>
          <a:p>
            <a:pPr marL="342900" indent="-342900"/>
            <a:r>
              <a:rPr lang="ru-RU" sz="2600" dirty="0">
                <a:solidFill>
                  <a:srgbClr val="000066"/>
                </a:solidFill>
                <a:latin typeface="Times New Roman" pitchFamily="18" charset="0"/>
              </a:rPr>
              <a:t>7 ∙ 8 &lt; 90</a:t>
            </a:r>
          </a:p>
          <a:p>
            <a:pPr marL="342900" indent="-342900"/>
            <a:r>
              <a:rPr lang="ru-RU" sz="2600" dirty="0">
                <a:solidFill>
                  <a:srgbClr val="000066"/>
                </a:solidFill>
                <a:latin typeface="Times New Roman" pitchFamily="18" charset="0"/>
              </a:rPr>
              <a:t>30 : 3 &gt; 10 </a:t>
            </a:r>
          </a:p>
          <a:p>
            <a:pPr marL="342900" indent="-342900"/>
            <a:endParaRPr lang="ru-RU" sz="28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/>
            <a:endParaRPr lang="ru-RU" sz="28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80903" name="Document"/>
          <p:cNvSpPr>
            <a:spLocks noEditPoints="1" noChangeArrowheads="1"/>
          </p:cNvSpPr>
          <p:nvPr/>
        </p:nvSpPr>
        <p:spPr bwMode="auto">
          <a:xfrm>
            <a:off x="5105400" y="1752600"/>
            <a:ext cx="35814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5105400" y="1941689"/>
            <a:ext cx="3657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1. Увеличь значение правой части неравенства так, чтобы знак не изменился.</a:t>
            </a:r>
          </a:p>
          <a:p>
            <a:pPr marL="342900" indent="-342900"/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2. Какие изменения можно внести </a:t>
            </a:r>
          </a:p>
          <a:p>
            <a:pPr marL="342900" indent="-342900"/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    в неравенства, чтобы они стали верными?</a:t>
            </a:r>
          </a:p>
          <a:p>
            <a:pPr marL="342900" indent="-342900"/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  68 : 4 &gt; 17</a:t>
            </a:r>
          </a:p>
          <a:p>
            <a:pPr marL="342900" indent="-342900"/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  30 : 3 &gt; 10  </a:t>
            </a:r>
          </a:p>
          <a:p>
            <a:pPr marL="342900" indent="-342900"/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  Знак  «&gt;»  менять нельзя. </a:t>
            </a:r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3200400" y="1295400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E187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D07F0A3A-169C-806D-2320-DEDEE474F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291167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14357"/>
            <a:ext cx="853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4000" b="1" i="1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81924" name="Document"/>
          <p:cNvSpPr>
            <a:spLocks noEditPoints="1" noChangeArrowheads="1"/>
          </p:cNvSpPr>
          <p:nvPr/>
        </p:nvSpPr>
        <p:spPr bwMode="auto">
          <a:xfrm>
            <a:off x="838200" y="1752600"/>
            <a:ext cx="35814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838200" y="1981200"/>
            <a:ext cx="3581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/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От двух пристаней, расстояние между которыми 142 км, одновременно навстречу друг другу отошли два катера. Скорость одного катера 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22 км/ч, </a:t>
            </a:r>
          </a:p>
          <a:p>
            <a:pPr marL="87313"/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другого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28 км/ч. Какое расстояние будет между ними через </a:t>
            </a:r>
          </a:p>
          <a:p>
            <a:pPr marL="87313"/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2 часа? </a:t>
            </a:r>
          </a:p>
          <a:p>
            <a:pPr marL="342900" indent="-342900"/>
            <a:endParaRPr lang="ru-RU" sz="20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81927" name="Document"/>
          <p:cNvSpPr>
            <a:spLocks noEditPoints="1" noChangeArrowheads="1"/>
          </p:cNvSpPr>
          <p:nvPr/>
        </p:nvSpPr>
        <p:spPr bwMode="auto">
          <a:xfrm>
            <a:off x="5105400" y="1752600"/>
            <a:ext cx="35814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5105400" y="2057400"/>
            <a:ext cx="3657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/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От двух пристаней, расстояние между которыми 142 км, одновременно отошли два катера. Скорость одного катера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 22 км/ч, другого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 28 км/ч. Какое расстояние будет между ними через 2 часа? </a:t>
            </a:r>
          </a:p>
        </p:txBody>
      </p:sp>
      <p:sp>
        <p:nvSpPr>
          <p:cNvPr id="41993" name="AutoShape 6"/>
          <p:cNvSpPr>
            <a:spLocks noChangeArrowheads="1"/>
          </p:cNvSpPr>
          <p:nvPr/>
        </p:nvSpPr>
        <p:spPr bwMode="auto">
          <a:xfrm>
            <a:off x="3200400" y="1295400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E187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F306022-EDA3-78F9-D6E7-8CAEE86C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98926"/>
            <a:ext cx="8915400" cy="666253"/>
          </a:xfrm>
        </p:spPr>
        <p:txBody>
          <a:bodyPr/>
          <a:lstStyle/>
          <a:p>
            <a:r>
              <a:rPr lang="ru-RU" sz="4000" b="1" i="1" dirty="0">
                <a:solidFill>
                  <a:srgbClr val="000099"/>
                </a:solidFill>
                <a:ea typeface="+mj-ea"/>
                <a:cs typeface="+mj-cs"/>
              </a:rPr>
              <a:t>Варианты преобразований текстовых задач</a:t>
            </a:r>
            <a:br>
              <a:rPr lang="ru-RU" sz="4000" b="1" i="1" dirty="0">
                <a:solidFill>
                  <a:srgbClr val="000099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0505B6-9C98-9556-B8E9-EC43B95D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867" y="1288979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14357"/>
            <a:ext cx="853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4000" b="1" i="1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81924" name="Document"/>
          <p:cNvSpPr>
            <a:spLocks noEditPoints="1" noChangeArrowheads="1"/>
          </p:cNvSpPr>
          <p:nvPr/>
        </p:nvSpPr>
        <p:spPr bwMode="auto">
          <a:xfrm>
            <a:off x="838200" y="1752600"/>
            <a:ext cx="35814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27" name="Document"/>
          <p:cNvSpPr>
            <a:spLocks noEditPoints="1" noChangeArrowheads="1"/>
          </p:cNvSpPr>
          <p:nvPr/>
        </p:nvSpPr>
        <p:spPr bwMode="auto">
          <a:xfrm>
            <a:off x="5105400" y="1752600"/>
            <a:ext cx="35814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93" name="AutoShape 6"/>
          <p:cNvSpPr>
            <a:spLocks noChangeArrowheads="1"/>
          </p:cNvSpPr>
          <p:nvPr/>
        </p:nvSpPr>
        <p:spPr bwMode="auto">
          <a:xfrm>
            <a:off x="3200400" y="1295400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E187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F306022-EDA3-78F9-D6E7-8CAEE86C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98926"/>
            <a:ext cx="8915400" cy="666253"/>
          </a:xfrm>
        </p:spPr>
        <p:txBody>
          <a:bodyPr/>
          <a:lstStyle/>
          <a:p>
            <a:r>
              <a:rPr lang="ru-RU" sz="4000" b="1" i="1" dirty="0">
                <a:solidFill>
                  <a:srgbClr val="000099"/>
                </a:solidFill>
                <a:ea typeface="+mj-ea"/>
                <a:cs typeface="+mj-cs"/>
              </a:rPr>
              <a:t>Варианты преобразований текстовых задач</a:t>
            </a:r>
            <a:br>
              <a:rPr lang="ru-RU" sz="4000" b="1" i="1" dirty="0">
                <a:solidFill>
                  <a:srgbClr val="000099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56E3E1-F17E-70D4-803F-397B32C62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358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/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На решение задачи </a:t>
            </a:r>
          </a:p>
          <a:p>
            <a:pPr marL="87313"/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и примеров третьеклассник потратил 30 минут. Сколько примеров он решил, если на решение задачи он затратил 12 минут, а на решение каждого примера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 по 6 минут? 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EAEA8DF8-87A7-D851-9A78-410455C45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57400"/>
            <a:ext cx="3657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/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На решение задачи </a:t>
            </a:r>
          </a:p>
          <a:p>
            <a:pPr marL="174625"/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и примеров третьеклассник потратил 30 минут. Сколько примеров он решит, если на задачу он тратит </a:t>
            </a:r>
          </a:p>
          <a:p>
            <a:pPr marL="174625"/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12 минут, а на решение каждого из примеров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 одинаковое время? 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73A70DCE-3C8E-8E19-6A65-2F27D71CC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156" y="1288979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53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4000" b="1" i="1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83972" name="Document"/>
          <p:cNvSpPr>
            <a:spLocks noEditPoints="1" noChangeArrowheads="1"/>
          </p:cNvSpPr>
          <p:nvPr/>
        </p:nvSpPr>
        <p:spPr bwMode="auto">
          <a:xfrm>
            <a:off x="838200" y="1752600"/>
            <a:ext cx="37338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838200" y="1981200"/>
            <a:ext cx="373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1825" indent="-457200">
              <a:buAutoNum type="arabicPeriod"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Длина одного отрезка  7 см, а другого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 на  3 см меньше. Какова длина другого отрезка?</a:t>
            </a:r>
          </a:p>
          <a:p>
            <a:pPr marL="342900" indent="-342900"/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     2.  Найди длину ломаной, состоящей из трех звеньев с длинами 2 см, 3 см, 7 см. </a:t>
            </a:r>
          </a:p>
        </p:txBody>
      </p:sp>
      <p:sp>
        <p:nvSpPr>
          <p:cNvPr id="83975" name="Document"/>
          <p:cNvSpPr>
            <a:spLocks noEditPoints="1" noChangeArrowheads="1"/>
          </p:cNvSpPr>
          <p:nvPr/>
        </p:nvSpPr>
        <p:spPr bwMode="auto">
          <a:xfrm>
            <a:off x="5105400" y="1752600"/>
            <a:ext cx="35814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5105400" y="2057400"/>
            <a:ext cx="3657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Какие еще вопросы можно поставить         к условию задачи, какие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 нельзя?</a:t>
            </a:r>
          </a:p>
          <a:p>
            <a:pPr marL="342900" indent="-342900"/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2. Начерти ломаную  такой же длины, но имеющую равные звенья. </a:t>
            </a:r>
          </a:p>
        </p:txBody>
      </p:sp>
      <p:sp>
        <p:nvSpPr>
          <p:cNvPr id="44041" name="AutoShape 6"/>
          <p:cNvSpPr>
            <a:spLocks noChangeArrowheads="1"/>
          </p:cNvSpPr>
          <p:nvPr/>
        </p:nvSpPr>
        <p:spPr bwMode="auto">
          <a:xfrm>
            <a:off x="3200400" y="1295400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E187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3D9FD3-9E5C-13EC-0E51-526FFD52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599"/>
            <a:ext cx="9144000" cy="658813"/>
          </a:xfrm>
        </p:spPr>
        <p:txBody>
          <a:bodyPr/>
          <a:lstStyle/>
          <a:p>
            <a:r>
              <a:rPr lang="ru-RU" sz="4000" b="1" i="1" dirty="0">
                <a:solidFill>
                  <a:srgbClr val="000099"/>
                </a:solidFill>
                <a:ea typeface="+mj-ea"/>
                <a:cs typeface="+mj-cs"/>
              </a:rPr>
              <a:t>Варианты преобразований геометрических задач</a:t>
            </a:r>
            <a:br>
              <a:rPr lang="ru-RU" sz="4000" b="1" i="1" dirty="0">
                <a:solidFill>
                  <a:srgbClr val="000099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FD8D6E32-3626-4DE3-BEB2-6589CBA7B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295400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53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4000" b="1" i="1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83972" name="Document"/>
          <p:cNvSpPr>
            <a:spLocks noEditPoints="1" noChangeArrowheads="1"/>
          </p:cNvSpPr>
          <p:nvPr/>
        </p:nvSpPr>
        <p:spPr bwMode="auto">
          <a:xfrm>
            <a:off x="838200" y="1785870"/>
            <a:ext cx="37338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975" name="Document"/>
          <p:cNvSpPr>
            <a:spLocks noEditPoints="1" noChangeArrowheads="1"/>
          </p:cNvSpPr>
          <p:nvPr/>
        </p:nvSpPr>
        <p:spPr bwMode="auto">
          <a:xfrm>
            <a:off x="5105400" y="1752600"/>
            <a:ext cx="3581400" cy="4876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D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041" name="AutoShape 6"/>
          <p:cNvSpPr>
            <a:spLocks noChangeArrowheads="1"/>
          </p:cNvSpPr>
          <p:nvPr/>
        </p:nvSpPr>
        <p:spPr bwMode="auto">
          <a:xfrm>
            <a:off x="3200400" y="1295400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E187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3D9FD3-9E5C-13EC-0E51-526FFD52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599"/>
            <a:ext cx="9144000" cy="658813"/>
          </a:xfrm>
        </p:spPr>
        <p:txBody>
          <a:bodyPr/>
          <a:lstStyle/>
          <a:p>
            <a:r>
              <a:rPr lang="ru-RU" sz="4000" b="1" i="1" dirty="0">
                <a:solidFill>
                  <a:srgbClr val="000099"/>
                </a:solidFill>
                <a:ea typeface="+mj-ea"/>
                <a:cs typeface="+mj-cs"/>
              </a:rPr>
              <a:t>Варианты преобразований геометрических задач</a:t>
            </a:r>
            <a:br>
              <a:rPr lang="ru-RU" sz="4000" b="1" i="1" dirty="0">
                <a:solidFill>
                  <a:srgbClr val="000099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93B9473-75A4-87DC-9FB2-BCA2FD153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3733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200" dirty="0">
                <a:solidFill>
                  <a:srgbClr val="000066"/>
                </a:solidFill>
                <a:latin typeface="Times New Roman" pitchFamily="18" charset="0"/>
              </a:rPr>
              <a:t>3. Вычисли периметр прямоугольника, длина которого</a:t>
            </a: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 </a:t>
            </a:r>
            <a:r>
              <a:rPr lang="ru-RU" sz="2200" dirty="0">
                <a:solidFill>
                  <a:srgbClr val="000066"/>
                </a:solidFill>
                <a:latin typeface="Times New Roman" pitchFamily="18" charset="0"/>
              </a:rPr>
              <a:t>5 см, </a:t>
            </a:r>
          </a:p>
          <a:p>
            <a:pPr marL="342900" indent="-342900"/>
            <a:r>
              <a:rPr lang="ru-RU" sz="2200" dirty="0">
                <a:solidFill>
                  <a:srgbClr val="000066"/>
                </a:solidFill>
                <a:latin typeface="Times New Roman" pitchFamily="18" charset="0"/>
              </a:rPr>
              <a:t>     а ширина </a:t>
            </a: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2200" dirty="0">
                <a:solidFill>
                  <a:srgbClr val="000066"/>
                </a:solidFill>
                <a:latin typeface="Times New Roman" pitchFamily="18" charset="0"/>
              </a:rPr>
              <a:t> 2 см.</a:t>
            </a:r>
          </a:p>
          <a:p>
            <a:pPr marL="342900" indent="-342900"/>
            <a:endParaRPr lang="ru-RU" sz="22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/>
            <a:r>
              <a:rPr lang="ru-RU" sz="2200" dirty="0">
                <a:solidFill>
                  <a:srgbClr val="000066"/>
                </a:solidFill>
                <a:latin typeface="Times New Roman" pitchFamily="18" charset="0"/>
              </a:rPr>
              <a:t>4. Вычисли площадь прямоугольника, длина которого 8 см, </a:t>
            </a:r>
          </a:p>
          <a:p>
            <a:pPr marL="342900" indent="-342900"/>
            <a:r>
              <a:rPr lang="ru-RU" sz="2200" dirty="0">
                <a:solidFill>
                  <a:srgbClr val="000066"/>
                </a:solidFill>
                <a:latin typeface="Times New Roman" pitchFamily="18" charset="0"/>
              </a:rPr>
              <a:t>     а ширина </a:t>
            </a: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2200" dirty="0">
                <a:solidFill>
                  <a:srgbClr val="000066"/>
                </a:solidFill>
                <a:latin typeface="Times New Roman" pitchFamily="18" charset="0"/>
              </a:rPr>
              <a:t> 3 см. 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98A98EF-EB6A-06C7-12B0-FDBAEF11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63930"/>
            <a:ext cx="3657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200" dirty="0">
                <a:solidFill>
                  <a:srgbClr val="000066"/>
                </a:solidFill>
                <a:latin typeface="Times New Roman" pitchFamily="18" charset="0"/>
              </a:rPr>
              <a:t>3. Длина прямоугольника </a:t>
            </a: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 </a:t>
            </a:r>
            <a:r>
              <a:rPr lang="ru-RU" sz="2200" dirty="0">
                <a:solidFill>
                  <a:srgbClr val="000066"/>
                </a:solidFill>
                <a:latin typeface="Times New Roman" pitchFamily="18" charset="0"/>
              </a:rPr>
              <a:t>5 см, а ширина </a:t>
            </a: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2200" dirty="0">
                <a:solidFill>
                  <a:srgbClr val="000066"/>
                </a:solidFill>
                <a:latin typeface="Times New Roman" pitchFamily="18" charset="0"/>
              </a:rPr>
              <a:t> 2 см. Измените данные так, чтобы периметр увеличился (уменьшился, остался таким же).</a:t>
            </a:r>
          </a:p>
          <a:p>
            <a:pPr marL="342900" indent="-342900"/>
            <a:r>
              <a:rPr lang="ru-RU" sz="2200" dirty="0">
                <a:solidFill>
                  <a:srgbClr val="000066"/>
                </a:solidFill>
                <a:latin typeface="Times New Roman" pitchFamily="18" charset="0"/>
              </a:rPr>
              <a:t>4. Какой длины могут быть стороны прямоугольника с такой же площадью? 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C81078D0-49AA-434F-1F79-DA25497E3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06144"/>
            <a:ext cx="3581400" cy="457200"/>
          </a:xfrm>
          <a:prstGeom prst="curvedDownArrow">
            <a:avLst>
              <a:gd name="adj1" fmla="val 192678"/>
              <a:gd name="adj2" fmla="val 349345"/>
              <a:gd name="adj3" fmla="val 57986"/>
            </a:avLst>
          </a:prstGeom>
          <a:solidFill>
            <a:srgbClr val="FFA5FF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8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6457F91B-0D36-C01A-6DA2-D8881E938D25}"/>
              </a:ext>
            </a:extLst>
          </p:cNvPr>
          <p:cNvSpPr/>
          <p:nvPr/>
        </p:nvSpPr>
        <p:spPr>
          <a:xfrm>
            <a:off x="6148069" y="-23971"/>
            <a:ext cx="2931809" cy="6858000"/>
          </a:xfrm>
          <a:custGeom>
            <a:avLst/>
            <a:gdLst>
              <a:gd name="connsiteX0" fmla="*/ 1748163 w 2931809"/>
              <a:gd name="connsiteY0" fmla="*/ 0 h 6858000"/>
              <a:gd name="connsiteX1" fmla="*/ 2931809 w 2931809"/>
              <a:gd name="connsiteY1" fmla="*/ 0 h 6858000"/>
              <a:gd name="connsiteX2" fmla="*/ 2931809 w 2931809"/>
              <a:gd name="connsiteY2" fmla="*/ 6858000 h 6858000"/>
              <a:gd name="connsiteX3" fmla="*/ 0 w 29318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1809" h="6858000">
                <a:moveTo>
                  <a:pt x="1748163" y="0"/>
                </a:moveTo>
                <a:lnTo>
                  <a:pt x="2931809" y="0"/>
                </a:lnTo>
                <a:lnTo>
                  <a:pt x="293180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254000" dist="76200" dir="8100000" sx="103000" sy="103000" algn="tr" rotWithShape="0">
              <a:schemeClr val="accent6">
                <a:lumMod val="40000"/>
                <a:lumOff val="6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 useBgFill="1"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B8D425E-C8EF-B929-0EF0-83CC5869D04C}"/>
              </a:ext>
            </a:extLst>
          </p:cNvPr>
          <p:cNvSpPr/>
          <p:nvPr/>
        </p:nvSpPr>
        <p:spPr>
          <a:xfrm>
            <a:off x="-109476" y="-69691"/>
            <a:ext cx="3331747" cy="6858000"/>
          </a:xfrm>
          <a:custGeom>
            <a:avLst/>
            <a:gdLst>
              <a:gd name="connsiteX0" fmla="*/ 0 w 3331747"/>
              <a:gd name="connsiteY0" fmla="*/ 0 h 6858000"/>
              <a:gd name="connsiteX1" fmla="*/ 3331747 w 3331747"/>
              <a:gd name="connsiteY1" fmla="*/ 0 h 6858000"/>
              <a:gd name="connsiteX2" fmla="*/ 1391452 w 3331747"/>
              <a:gd name="connsiteY2" fmla="*/ 6858000 h 6858000"/>
              <a:gd name="connsiteX3" fmla="*/ 0 w 333174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747" h="6858000">
                <a:moveTo>
                  <a:pt x="0" y="0"/>
                </a:moveTo>
                <a:lnTo>
                  <a:pt x="3331747" y="0"/>
                </a:lnTo>
                <a:lnTo>
                  <a:pt x="139145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254000" dist="76200" dir="2700000" sx="103000" sy="103000" algn="tl" rotWithShape="0">
              <a:schemeClr val="accent6">
                <a:lumMod val="40000"/>
                <a:lumOff val="6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730543B-EAF1-2A66-9B3A-79B6C4BCBD79}"/>
              </a:ext>
            </a:extLst>
          </p:cNvPr>
          <p:cNvSpPr/>
          <p:nvPr/>
        </p:nvSpPr>
        <p:spPr>
          <a:xfrm>
            <a:off x="-4572000" y="3463753"/>
            <a:ext cx="49411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3600" b="0" cap="none" spc="0" dirty="0">
                <a:ln w="0"/>
                <a:solidFill>
                  <a:srgbClr val="0000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 pitchFamily="18" charset="0"/>
              </a:rPr>
              <a:t>от «найдите ответ» </a:t>
            </a:r>
          </a:p>
          <a:p>
            <a:pPr algn="ctr"/>
            <a:r>
              <a:rPr lang="ru-RU" altLang="ru-RU" sz="3600" b="0" cap="none" spc="0" dirty="0">
                <a:ln w="0"/>
                <a:solidFill>
                  <a:srgbClr val="0000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 pitchFamily="18" charset="0"/>
              </a:rPr>
              <a:t>к «задайте вопрос».</a:t>
            </a:r>
            <a:endParaRPr lang="ru-RU" sz="3600" b="0" cap="none" spc="0" dirty="0">
              <a:ln w="0"/>
              <a:solidFill>
                <a:srgbClr val="0000A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D743061A-E692-CC36-7745-C470BEAE1B04}"/>
              </a:ext>
            </a:extLst>
          </p:cNvPr>
          <p:cNvSpPr txBox="1">
            <a:spLocks noChangeArrowheads="1"/>
          </p:cNvSpPr>
          <p:nvPr/>
        </p:nvSpPr>
        <p:spPr>
          <a:xfrm>
            <a:off x="-6436415" y="590360"/>
            <a:ext cx="7239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i="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Открытые задачи </a:t>
            </a:r>
          </a:p>
          <a:p>
            <a:pPr eaLnBrk="1" hangingPunct="1">
              <a:defRPr/>
            </a:pPr>
            <a:r>
              <a:rPr lang="ru-RU" altLang="ru-RU" sz="2800" i="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обучении математике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altLang="ru-RU" sz="2800" i="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это путь </a:t>
            </a:r>
          </a:p>
        </p:txBody>
      </p:sp>
      <p:sp useBgFill="1"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AAD0414F-B041-B1AC-CDEE-C69D97FBBF8E}"/>
              </a:ext>
            </a:extLst>
          </p:cNvPr>
          <p:cNvSpPr/>
          <p:nvPr/>
        </p:nvSpPr>
        <p:spPr>
          <a:xfrm>
            <a:off x="-136882" y="-1111"/>
            <a:ext cx="2009721" cy="6858000"/>
          </a:xfrm>
          <a:custGeom>
            <a:avLst/>
            <a:gdLst>
              <a:gd name="connsiteX0" fmla="*/ 0 w 2009721"/>
              <a:gd name="connsiteY0" fmla="*/ 0 h 6858000"/>
              <a:gd name="connsiteX1" fmla="*/ 249481 w 2009721"/>
              <a:gd name="connsiteY1" fmla="*/ 0 h 6858000"/>
              <a:gd name="connsiteX2" fmla="*/ 2009721 w 2009721"/>
              <a:gd name="connsiteY2" fmla="*/ 6858000 h 6858000"/>
              <a:gd name="connsiteX3" fmla="*/ 83774 w 2009721"/>
              <a:gd name="connsiteY3" fmla="*/ 6858000 h 6858000"/>
              <a:gd name="connsiteX4" fmla="*/ 0 w 2009721"/>
              <a:gd name="connsiteY4" fmla="*/ 65316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21" h="6858000">
                <a:moveTo>
                  <a:pt x="0" y="0"/>
                </a:moveTo>
                <a:lnTo>
                  <a:pt x="249481" y="0"/>
                </a:lnTo>
                <a:lnTo>
                  <a:pt x="2009721" y="6858000"/>
                </a:lnTo>
                <a:lnTo>
                  <a:pt x="83774" y="6858000"/>
                </a:lnTo>
                <a:lnTo>
                  <a:pt x="0" y="6531613"/>
                </a:lnTo>
                <a:close/>
              </a:path>
            </a:pathLst>
          </a:custGeom>
          <a:ln>
            <a:noFill/>
          </a:ln>
          <a:effectLst>
            <a:outerShdw blurRad="254000" dist="76200" dir="2700000" sx="103000" sy="103000" algn="tl" rotWithShape="0">
              <a:schemeClr val="accent6">
                <a:lumMod val="40000"/>
                <a:lumOff val="6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 useBgFill="1"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FB4FD8F0-84F4-3681-5BF4-2E9D7E9F731E}"/>
              </a:ext>
            </a:extLst>
          </p:cNvPr>
          <p:cNvSpPr/>
          <p:nvPr/>
        </p:nvSpPr>
        <p:spPr>
          <a:xfrm>
            <a:off x="-264002" y="-69691"/>
            <a:ext cx="2155243" cy="6892290"/>
          </a:xfrm>
          <a:custGeom>
            <a:avLst/>
            <a:gdLst>
              <a:gd name="connsiteX0" fmla="*/ 0 w 2155243"/>
              <a:gd name="connsiteY0" fmla="*/ 0 h 6858000"/>
              <a:gd name="connsiteX1" fmla="*/ 2155243 w 2155243"/>
              <a:gd name="connsiteY1" fmla="*/ 0 h 6858000"/>
              <a:gd name="connsiteX2" fmla="*/ 214948 w 2155243"/>
              <a:gd name="connsiteY2" fmla="*/ 6858000 h 6858000"/>
              <a:gd name="connsiteX3" fmla="*/ 0 w 21552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243" h="6858000">
                <a:moveTo>
                  <a:pt x="0" y="0"/>
                </a:moveTo>
                <a:lnTo>
                  <a:pt x="2155243" y="0"/>
                </a:lnTo>
                <a:lnTo>
                  <a:pt x="21494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254000" dist="76200" dir="2700000" sx="103000" sy="103000" algn="tl" rotWithShape="0">
              <a:schemeClr val="accent6">
                <a:lumMod val="40000"/>
                <a:lumOff val="6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 useBgFill="1"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26352A3-3EAB-B96F-7186-CAB82FA5983F}"/>
              </a:ext>
            </a:extLst>
          </p:cNvPr>
          <p:cNvSpPr/>
          <p:nvPr/>
        </p:nvSpPr>
        <p:spPr>
          <a:xfrm>
            <a:off x="7359043" y="-23971"/>
            <a:ext cx="1698688" cy="6692376"/>
          </a:xfrm>
          <a:custGeom>
            <a:avLst/>
            <a:gdLst>
              <a:gd name="connsiteX0" fmla="*/ 0 w 1698688"/>
              <a:gd name="connsiteY0" fmla="*/ 0 h 6618192"/>
              <a:gd name="connsiteX1" fmla="*/ 1698688 w 1698688"/>
              <a:gd name="connsiteY1" fmla="*/ 0 h 6618192"/>
              <a:gd name="connsiteX2" fmla="*/ 1698688 w 1698688"/>
              <a:gd name="connsiteY2" fmla="*/ 6618192 h 66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688" h="6618192">
                <a:moveTo>
                  <a:pt x="0" y="0"/>
                </a:moveTo>
                <a:lnTo>
                  <a:pt x="1698688" y="0"/>
                </a:lnTo>
                <a:lnTo>
                  <a:pt x="1698688" y="6618192"/>
                </a:lnTo>
                <a:close/>
              </a:path>
            </a:pathLst>
          </a:custGeom>
          <a:ln>
            <a:noFill/>
          </a:ln>
          <a:effectLst>
            <a:outerShdw blurRad="254000" dist="76200" dir="8100000" sx="103000" sy="103000" algn="tr" rotWithShape="0">
              <a:schemeClr val="accent6">
                <a:lumMod val="40000"/>
                <a:lumOff val="6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 useBgFill="1"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27505DFB-4E7F-9E10-4E2A-CB4551D64801}"/>
              </a:ext>
            </a:extLst>
          </p:cNvPr>
          <p:cNvSpPr/>
          <p:nvPr/>
        </p:nvSpPr>
        <p:spPr>
          <a:xfrm>
            <a:off x="7232905" y="-1111"/>
            <a:ext cx="1846973" cy="6858000"/>
          </a:xfrm>
          <a:custGeom>
            <a:avLst/>
            <a:gdLst>
              <a:gd name="connsiteX0" fmla="*/ 1802642 w 1846973"/>
              <a:gd name="connsiteY0" fmla="*/ 0 h 6858000"/>
              <a:gd name="connsiteX1" fmla="*/ 1846973 w 1846973"/>
              <a:gd name="connsiteY1" fmla="*/ 0 h 6858000"/>
              <a:gd name="connsiteX2" fmla="*/ 1846973 w 1846973"/>
              <a:gd name="connsiteY2" fmla="*/ 6858000 h 6858000"/>
              <a:gd name="connsiteX3" fmla="*/ 0 w 18469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973" h="6858000">
                <a:moveTo>
                  <a:pt x="1802642" y="0"/>
                </a:moveTo>
                <a:lnTo>
                  <a:pt x="1846973" y="0"/>
                </a:lnTo>
                <a:lnTo>
                  <a:pt x="184697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254000" dist="76200" dir="8100000" sx="103000" sy="103000" algn="tr" rotWithShape="0">
              <a:schemeClr val="accent6">
                <a:lumMod val="40000"/>
                <a:lumOff val="6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9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56E-17 L -0.15104 0.0122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2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12709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accel="20000" decel="2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72222E-6 1.48148E-6 L -0.1283 0.00023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18182" decel="1818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5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-7.40741E-7 L 0.09532 -0.006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3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accel="18182" decel="1818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5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17391" decel="1739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5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accel="21053" decel="21053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4" dur="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05937 0.003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1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accel="21053" decel="21053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8" dur="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-4.44444E-6 L 0.81042 -0.0027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3" y="-1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2" dur="7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-2.59259E-6 L 0.71962 -0.00602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44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7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4" grpId="0" animBg="1"/>
      <p:bldP spid="14" grpId="1" animBg="1"/>
      <p:bldP spid="11" grpId="0"/>
      <p:bldP spid="11" grpId="1"/>
      <p:bldP spid="9" grpId="0"/>
      <p:bldP spid="9" grpId="1"/>
      <p:bldP spid="12" grpId="0" animBg="1"/>
      <p:bldP spid="12" grpId="1" animBg="1"/>
      <p:bldP spid="10" grpId="0" animBg="1"/>
      <p:bldP spid="10" grpId="1" animBg="1"/>
      <p:bldP spid="18" grpId="0" animBg="1"/>
      <p:bldP spid="18" grpId="1" animBg="1"/>
      <p:bldP spid="16" grpId="0" animBg="1"/>
      <p:bldP spid="1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ool Simple PowerPoint Backgrounds Simple Powerpoint Backgro">
            <a:extLst>
              <a:ext uri="{FF2B5EF4-FFF2-40B4-BE49-F238E27FC236}">
                <a16:creationId xmlns:a16="http://schemas.microsoft.com/office/drawing/2014/main" id="{0C1FBFD3-40AB-31DD-71B6-0FEBA6DC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D911293-67CB-8E65-5611-31DDCA5B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ru-RU" sz="3600" i="0" dirty="0">
                <a:solidFill>
                  <a:srgbClr val="0000AC"/>
                </a:solidFill>
                <a:latin typeface="+mn-lt"/>
                <a:ea typeface="+mn-ea"/>
                <a:cs typeface="Times New Roman" pitchFamily="18" charset="0"/>
              </a:rPr>
              <a:t>Открытые задачи в обучении </a:t>
            </a:r>
            <a:endParaRPr lang="ru-RU" sz="3600" i="0" dirty="0">
              <a:solidFill>
                <a:srgbClr val="0000AC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72D18390-E984-0070-84BE-3461AEFC6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05000" y="1524000"/>
            <a:ext cx="70104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3000" i="1" dirty="0">
                <a:solidFill>
                  <a:srgbClr val="000066"/>
                </a:solidFill>
                <a:cs typeface="Times New Roman" pitchFamily="18" charset="0"/>
              </a:rPr>
              <a:t>«…решать такие задачи намного интереснее, они отличаются от задач из школьного учебника…»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ru-RU" sz="3000" i="1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3000" i="1" dirty="0">
                <a:solidFill>
                  <a:srgbClr val="000066"/>
                </a:solidFill>
                <a:cs typeface="Times New Roman" pitchFamily="18" charset="0"/>
              </a:rPr>
              <a:t>«…можно предлагать разные идеи, использовать нестандартные решения…»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ru-RU" sz="3000" i="1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3000" i="1" dirty="0">
                <a:solidFill>
                  <a:srgbClr val="000066"/>
                </a:solidFill>
                <a:cs typeface="Times New Roman" pitchFamily="18" charset="0"/>
              </a:rPr>
              <a:t>«…творческий подход к решению проблем открывает новые возможности привычных вещей…»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ru-RU" sz="3000" i="1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3000" i="1" dirty="0">
                <a:solidFill>
                  <a:srgbClr val="000066"/>
                </a:solidFill>
                <a:cs typeface="Times New Roman" pitchFamily="18" charset="0"/>
              </a:rPr>
              <a:t>«…такие задачи учат решать проблемы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3000" i="1" dirty="0">
                <a:solidFill>
                  <a:srgbClr val="000066"/>
                </a:solidFill>
                <a:cs typeface="Times New Roman" pitchFamily="18" charset="0"/>
              </a:rPr>
              <a:t> в жизни…»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ru-RU" sz="3000" i="1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3000" i="1" dirty="0">
                <a:solidFill>
                  <a:srgbClr val="000066"/>
                </a:solidFill>
                <a:cs typeface="Times New Roman" pitchFamily="18" charset="0"/>
              </a:rPr>
              <a:t>«…я учусь делать выбор, когда вариантов решения  много, надо, чтобы он оказался лучшим…»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ru-RU" sz="1800" i="1" dirty="0">
              <a:latin typeface="Cambria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1267B5-CF8D-7278-9438-6F59B5E9C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96973" l="1174" r="96980">
                        <a14:foregroundMark x1="23658" y1="14355" x2="23658" y2="14355"/>
                        <a14:foregroundMark x1="40772" y1="5859" x2="40772" y2="5859"/>
                        <a14:foregroundMark x1="61745" y1="24902" x2="61745" y2="24902"/>
                        <a14:foregroundMark x1="57215" y1="1758" x2="57215" y2="1758"/>
                        <a14:foregroundMark x1="42785" y1="26172" x2="42785" y2="26172"/>
                        <a14:foregroundMark x1="43289" y1="25488" x2="43289" y2="25488"/>
                        <a14:foregroundMark x1="42953" y1="27441" x2="42953" y2="27441"/>
                        <a14:foregroundMark x1="61745" y1="25879" x2="61745" y2="25879"/>
                        <a14:foregroundMark x1="96980" y1="59863" x2="96980" y2="59863"/>
                        <a14:foregroundMark x1="2517" y1="87012" x2="4027" y2="96973"/>
                        <a14:foregroundMark x1="4027" y1="96973" x2="6208" y2="92871"/>
                        <a14:foregroundMark x1="7550" y1="45215" x2="9732" y2="45215"/>
                        <a14:foregroundMark x1="6208" y1="45508" x2="1174" y2="49121"/>
                        <a14:foregroundMark x1="43200" y1="26072" x2="43200" y2="26072"/>
                        <a14:foregroundMark x1="42200" y1="26999" x2="43800" y2="26999"/>
                        <a14:foregroundMark x1="43800" y1="27926" x2="43800" y2="27926"/>
                        <a14:foregroundMark x1="42200" y1="26999" x2="42200" y2="26999"/>
                        <a14:foregroundMark x1="61000" y1="26651" x2="61000" y2="26651"/>
                        <a14:foregroundMark x1="61000" y1="24797" x2="61000" y2="24797"/>
                        <a14:foregroundMark x1="61000" y1="24797" x2="61000" y2="24450"/>
                        <a14:foregroundMark x1="62600" y1="23523" x2="63600" y2="24218"/>
                        <a14:foregroundMark x1="63000" y1="24450" x2="63000" y2="24450"/>
                        <a14:foregroundMark x1="62000" y1="26419" x2="62000" y2="26419"/>
                        <a14:backgroundMark x1="1174" y1="6836" x2="9228" y2="12207"/>
                        <a14:backgroundMark x1="9228" y1="12207" x2="11409" y2="29102"/>
                        <a14:backgroundMark x1="11409" y1="29102" x2="7383" y2="37207"/>
                        <a14:backgroundMark x1="7383" y1="37207" x2="13255" y2="43359"/>
                        <a14:backgroundMark x1="13255" y1="43359" x2="10733" y2="44299"/>
                        <a14:backgroundMark x1="841" y1="48989" x2="0" y2="49805"/>
                        <a14:backgroundMark x1="6208" y1="40332" x2="2852" y2="39063"/>
                        <a14:backgroundMark x1="1342" y1="38672" x2="5369" y2="42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8"/>
          <a:stretch/>
        </p:blipFill>
        <p:spPr>
          <a:xfrm>
            <a:off x="0" y="3110338"/>
            <a:ext cx="191860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227032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000099"/>
                </a:solidFill>
                <a:latin typeface="+mn-lt"/>
              </a:rPr>
              <a:t>Математическая разминка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848600" cy="4876800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Стрелка: пятиугольник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212241E-249B-1EC5-AFBC-873FA57E4AD2}"/>
              </a:ext>
            </a:extLst>
          </p:cNvPr>
          <p:cNvSpPr/>
          <p:nvPr/>
        </p:nvSpPr>
        <p:spPr>
          <a:xfrm>
            <a:off x="1485900" y="1527688"/>
            <a:ext cx="7620000" cy="1096962"/>
          </a:xfrm>
          <a:prstGeom prst="homePlate">
            <a:avLst>
              <a:gd name="adj" fmla="val 28086"/>
            </a:avLst>
          </a:prstGeom>
          <a:solidFill>
            <a:srgbClr val="CA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</a:pPr>
            <a:r>
              <a:rPr lang="ru-RU" sz="3200" dirty="0">
                <a:solidFill>
                  <a:srgbClr val="000066"/>
                </a:solidFill>
                <a:latin typeface="Times New Roman"/>
              </a:rPr>
              <a:t>Начертите прямоугольник с периметром 24 см. Рассмотрите разные варианты. </a:t>
            </a:r>
          </a:p>
        </p:txBody>
      </p:sp>
      <p:sp>
        <p:nvSpPr>
          <p:cNvPr id="10" name="Стрелка: пятиугольник 9">
            <a:hlinkClick r:id="rId2" action="ppaction://hlinksldjump"/>
            <a:extLst>
              <a:ext uri="{FF2B5EF4-FFF2-40B4-BE49-F238E27FC236}">
                <a16:creationId xmlns:a16="http://schemas.microsoft.com/office/drawing/2014/main" id="{200E3530-7C3D-9C75-5370-EB9734C2C9D7}"/>
              </a:ext>
            </a:extLst>
          </p:cNvPr>
          <p:cNvSpPr/>
          <p:nvPr/>
        </p:nvSpPr>
        <p:spPr>
          <a:xfrm>
            <a:off x="1467315" y="2888351"/>
            <a:ext cx="7620000" cy="1096962"/>
          </a:xfrm>
          <a:prstGeom prst="homePlate">
            <a:avLst>
              <a:gd name="adj" fmla="val 28086"/>
            </a:avLst>
          </a:prstGeom>
          <a:solidFill>
            <a:srgbClr val="FFC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</a:pPr>
            <a:r>
              <a:rPr lang="ru-RU" sz="3200" dirty="0">
                <a:solidFill>
                  <a:srgbClr val="000066"/>
                </a:solidFill>
                <a:latin typeface="Times New Roman"/>
              </a:rPr>
              <a:t>Разделите квадрат на четыре равные части. </a:t>
            </a:r>
          </a:p>
        </p:txBody>
      </p:sp>
      <p:sp>
        <p:nvSpPr>
          <p:cNvPr id="11" name="Стрелка: пяти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id="{05BA47CE-15FC-7873-6039-46836A07D477}"/>
              </a:ext>
            </a:extLst>
          </p:cNvPr>
          <p:cNvSpPr/>
          <p:nvPr/>
        </p:nvSpPr>
        <p:spPr>
          <a:xfrm>
            <a:off x="1467315" y="4233350"/>
            <a:ext cx="7620000" cy="1096962"/>
          </a:xfrm>
          <a:prstGeom prst="homePlate">
            <a:avLst>
              <a:gd name="adj" fmla="val 28086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Составьте из 6 спичек 4 равносторонних треугольника. </a:t>
            </a:r>
          </a:p>
        </p:txBody>
      </p:sp>
      <p:sp>
        <p:nvSpPr>
          <p:cNvPr id="12" name="Стрелка: пятиугольник 11">
            <a:hlinkClick r:id="rId4" action="ppaction://hlinksldjump"/>
            <a:extLst>
              <a:ext uri="{FF2B5EF4-FFF2-40B4-BE49-F238E27FC236}">
                <a16:creationId xmlns:a16="http://schemas.microsoft.com/office/drawing/2014/main" id="{5E2931AF-3361-3FAB-9D01-0FE2103433C4}"/>
              </a:ext>
            </a:extLst>
          </p:cNvPr>
          <p:cNvSpPr/>
          <p:nvPr/>
        </p:nvSpPr>
        <p:spPr>
          <a:xfrm>
            <a:off x="1467315" y="5534006"/>
            <a:ext cx="7620000" cy="1096962"/>
          </a:xfrm>
          <a:prstGeom prst="homePlate">
            <a:avLst>
              <a:gd name="adj" fmla="val 28086"/>
            </a:avLst>
          </a:prstGeom>
          <a:solidFill>
            <a:srgbClr val="FFF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Разделите торт на 8 равных частей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тремя разрезами.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Управляющая кнопка: &quot;Вперед&quot; или &quot;Следующий&quot;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5C20494-2AA8-2308-8D51-1890A85E7676}"/>
              </a:ext>
            </a:extLst>
          </p:cNvPr>
          <p:cNvSpPr/>
          <p:nvPr/>
        </p:nvSpPr>
        <p:spPr>
          <a:xfrm>
            <a:off x="8229600" y="6452094"/>
            <a:ext cx="947057" cy="405905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990600" y="1022865"/>
            <a:ext cx="8001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200" i="1" dirty="0">
                <a:solidFill>
                  <a:srgbClr val="3B3BFF"/>
                </a:solidFill>
                <a:latin typeface="+mn-lt"/>
              </a:rPr>
              <a:t>   </a:t>
            </a:r>
          </a:p>
          <a:p>
            <a:pPr marL="457200" indent="-457200" eaLnBrk="0" hangingPunct="0"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грамотно задавать вопросы;</a:t>
            </a:r>
          </a:p>
          <a:p>
            <a:pPr marL="457200" indent="-457200" eaLnBrk="0" hangingPunct="0"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не останавливаться на первой пришедшей в голову мысли, продолжать искать вторую, третью и т. д. гипотезы;</a:t>
            </a:r>
          </a:p>
          <a:p>
            <a:pPr marL="457200" indent="-457200" eaLnBrk="0" hangingPunct="0"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самостоятельно выражать свои мысли;</a:t>
            </a:r>
          </a:p>
          <a:p>
            <a:pPr marL="457200" indent="-457200" eaLnBrk="0" hangingPunct="0"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искать информацию в окружающем мире;</a:t>
            </a:r>
          </a:p>
          <a:p>
            <a:pPr marL="457200" indent="-457200" eaLnBrk="0" hangingPunct="0"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работать совместно, коллективно, слышать друг друга;</a:t>
            </a:r>
          </a:p>
          <a:p>
            <a:pPr marL="457200" indent="-457200" eaLnBrk="0" hangingPunct="0"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быть уверенным в том, что можно самостоятельно решить проблему.</a:t>
            </a:r>
          </a:p>
          <a:p>
            <a:pPr eaLnBrk="0" hangingPunct="0">
              <a:defRPr/>
            </a:pPr>
            <a:endParaRPr lang="ru-RU" sz="32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D911293-67CB-8E65-5611-31DDCA5B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38213" cy="733623"/>
          </a:xfrm>
        </p:spPr>
        <p:txBody>
          <a:bodyPr/>
          <a:lstStyle/>
          <a:p>
            <a:r>
              <a:rPr lang="ru-RU" sz="3600" b="0" i="0" dirty="0">
                <a:solidFill>
                  <a:srgbClr val="0000AC"/>
                </a:solidFill>
                <a:ea typeface="+mn-ea"/>
                <a:cs typeface="Times New Roman" pitchFamily="18" charset="0"/>
              </a:rPr>
              <a:t>Открытые задачи способствуют развитию </a:t>
            </a:r>
            <a:br>
              <a:rPr lang="ru-RU" sz="3600" b="0" i="0" dirty="0">
                <a:solidFill>
                  <a:srgbClr val="0000AC"/>
                </a:solidFill>
                <a:ea typeface="+mn-ea"/>
                <a:cs typeface="Times New Roman" pitchFamily="18" charset="0"/>
              </a:rPr>
            </a:br>
            <a:r>
              <a:rPr lang="ru-RU" sz="3600" b="0" i="0" dirty="0">
                <a:solidFill>
                  <a:srgbClr val="0000AC"/>
                </a:solidFill>
                <a:ea typeface="+mn-ea"/>
                <a:cs typeface="Times New Roman" pitchFamily="18" charset="0"/>
              </a:rPr>
              <a:t>у учащихся умений:</a:t>
            </a:r>
            <a:br>
              <a:rPr lang="ru-RU" sz="3600" b="0" i="0" dirty="0">
                <a:solidFill>
                  <a:srgbClr val="0000AC"/>
                </a:solidFill>
                <a:ea typeface="+mn-ea"/>
                <a:cs typeface="Times New Roman" pitchFamily="18" charset="0"/>
              </a:rPr>
            </a:br>
            <a:endParaRPr lang="ru-RU" sz="3600" b="0" i="0" dirty="0">
              <a:solidFill>
                <a:srgbClr val="0000AC"/>
              </a:solidFill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3D5F03D6-9A02-4349-8F8C-42A50240E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38" y="3581400"/>
            <a:ext cx="7440660" cy="93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r>
              <a:rPr lang="ru-RU" altLang="ru-RU" sz="3200" dirty="0">
                <a:solidFill>
                  <a:srgbClr val="000066"/>
                </a:solidFill>
                <a:cs typeface="Times New Roman" pitchFamily="18" charset="0"/>
              </a:rPr>
              <a:t>Составление задач открытого типа.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000099"/>
                </a:solidFill>
                <a:latin typeface="+mn-lt"/>
              </a:rPr>
              <a:t>План работы</a:t>
            </a:r>
            <a:br>
              <a:rPr lang="ru-RU" altLang="ru-RU" sz="3200" dirty="0">
                <a:solidFill>
                  <a:srgbClr val="000099"/>
                </a:solidFill>
              </a:rPr>
            </a:br>
            <a:endParaRPr lang="ru-RU" altLang="ru-RU" sz="3200" dirty="0">
              <a:solidFill>
                <a:srgbClr val="000099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8D9EE68-D12E-B30C-07FD-7D3C8D1A3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38" y="4651686"/>
            <a:ext cx="7713062" cy="155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ru-RU" altLang="ru-RU" sz="3200" dirty="0">
                <a:solidFill>
                  <a:srgbClr val="000066"/>
                </a:solidFill>
              </a:rPr>
              <a:t>Место задач открытого типа в структуре урока</a:t>
            </a:r>
            <a:r>
              <a:rPr lang="ru-RU" altLang="ru-RU" sz="3200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4209CC-B4E7-14AD-5F04-7A2A4D552F43}"/>
              </a:ext>
            </a:extLst>
          </p:cNvPr>
          <p:cNvSpPr txBox="1"/>
          <p:nvPr/>
        </p:nvSpPr>
        <p:spPr>
          <a:xfrm>
            <a:off x="1278538" y="1872699"/>
            <a:ext cx="7029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Отличия задач открытого                            и закрытого типов.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9313507-5FB6-AE15-5BED-01524FD319CB}"/>
              </a:ext>
            </a:extLst>
          </p:cNvPr>
          <p:cNvGrpSpPr/>
          <p:nvPr/>
        </p:nvGrpSpPr>
        <p:grpSpPr>
          <a:xfrm rot="19759296">
            <a:off x="82071" y="170602"/>
            <a:ext cx="1955960" cy="1495226"/>
            <a:chOff x="1194156" y="2413646"/>
            <a:chExt cx="5624025" cy="396239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720D33F-324D-75B9-3708-368984795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48"/>
            <a:stretch/>
          </p:blipFill>
          <p:spPr>
            <a:xfrm>
              <a:off x="1194156" y="2413646"/>
              <a:ext cx="5624025" cy="3962399"/>
            </a:xfrm>
            <a:prstGeom prst="ellipse">
              <a:avLst/>
            </a:prstGeom>
            <a:ln>
              <a:noFill/>
            </a:ln>
            <a:effectLst>
              <a:softEdge rad="127000"/>
            </a:effec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569E8EC-5708-476B-1A7A-BA6D7EE1DE5D}"/>
                </a:ext>
              </a:extLst>
            </p:cNvPr>
            <p:cNvGrpSpPr/>
            <p:nvPr/>
          </p:nvGrpSpPr>
          <p:grpSpPr>
            <a:xfrm>
              <a:off x="4572000" y="2841871"/>
              <a:ext cx="1276303" cy="1552974"/>
              <a:chOff x="4572000" y="2841871"/>
              <a:chExt cx="1276303" cy="1552974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20FDABD7-F5CF-31EB-EF31-5431D444DAE7}"/>
                  </a:ext>
                </a:extLst>
              </p:cNvPr>
              <p:cNvGrpSpPr/>
              <p:nvPr/>
            </p:nvGrpSpPr>
            <p:grpSpPr>
              <a:xfrm>
                <a:off x="4572000" y="3428407"/>
                <a:ext cx="525202" cy="381000"/>
                <a:chOff x="4400824" y="1431145"/>
                <a:chExt cx="995826" cy="735848"/>
              </a:xfrm>
            </p:grpSpPr>
            <p:sp>
              <p:nvSpPr>
                <p:cNvPr id="25" name="Параллелограмм 24">
                  <a:extLst>
                    <a:ext uri="{FF2B5EF4-FFF2-40B4-BE49-F238E27FC236}">
                      <a16:creationId xmlns:a16="http://schemas.microsoft.com/office/drawing/2014/main" id="{98C3E442-0C40-9761-28F1-D615EC5BEAB4}"/>
                    </a:ext>
                  </a:extLst>
                </p:cNvPr>
                <p:cNvSpPr/>
                <p:nvPr/>
              </p:nvSpPr>
              <p:spPr>
                <a:xfrm rot="20430660">
                  <a:off x="4400824" y="1431145"/>
                  <a:ext cx="858729" cy="261912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араллелограмм 25">
                  <a:extLst>
                    <a:ext uri="{FF2B5EF4-FFF2-40B4-BE49-F238E27FC236}">
                      <a16:creationId xmlns:a16="http://schemas.microsoft.com/office/drawing/2014/main" id="{FD7DE5E8-527C-CE4C-97F6-A41A3C4395FE}"/>
                    </a:ext>
                  </a:extLst>
                </p:cNvPr>
                <p:cNvSpPr/>
                <p:nvPr/>
              </p:nvSpPr>
              <p:spPr>
                <a:xfrm rot="20430660" flipV="1">
                  <a:off x="4537921" y="1902637"/>
                  <a:ext cx="858729" cy="264356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E0C17B62-E889-6288-C9CB-DC318E1473F6}"/>
                  </a:ext>
                </a:extLst>
              </p:cNvPr>
              <p:cNvGrpSpPr/>
              <p:nvPr/>
            </p:nvGrpSpPr>
            <p:grpSpPr>
              <a:xfrm>
                <a:off x="4923168" y="2841871"/>
                <a:ext cx="525202" cy="381000"/>
                <a:chOff x="4400824" y="1431145"/>
                <a:chExt cx="995826" cy="735848"/>
              </a:xfrm>
            </p:grpSpPr>
            <p:sp>
              <p:nvSpPr>
                <p:cNvPr id="23" name="Параллелограмм 22">
                  <a:extLst>
                    <a:ext uri="{FF2B5EF4-FFF2-40B4-BE49-F238E27FC236}">
                      <a16:creationId xmlns:a16="http://schemas.microsoft.com/office/drawing/2014/main" id="{E4818AB2-87A3-31B7-21C7-B68D73EFD6FC}"/>
                    </a:ext>
                  </a:extLst>
                </p:cNvPr>
                <p:cNvSpPr/>
                <p:nvPr/>
              </p:nvSpPr>
              <p:spPr>
                <a:xfrm rot="20430660">
                  <a:off x="4400824" y="1431145"/>
                  <a:ext cx="858729" cy="261912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араллелограмм 23">
                  <a:extLst>
                    <a:ext uri="{FF2B5EF4-FFF2-40B4-BE49-F238E27FC236}">
                      <a16:creationId xmlns:a16="http://schemas.microsoft.com/office/drawing/2014/main" id="{63B76AE5-8D42-8252-198D-3C9D8538779D}"/>
                    </a:ext>
                  </a:extLst>
                </p:cNvPr>
                <p:cNvSpPr/>
                <p:nvPr/>
              </p:nvSpPr>
              <p:spPr>
                <a:xfrm rot="20430660" flipV="1">
                  <a:off x="4537921" y="1902637"/>
                  <a:ext cx="858729" cy="264356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89A2A999-422E-C76E-2DC6-CE184B06E374}"/>
                  </a:ext>
                </a:extLst>
              </p:cNvPr>
              <p:cNvGrpSpPr/>
              <p:nvPr/>
            </p:nvGrpSpPr>
            <p:grpSpPr>
              <a:xfrm>
                <a:off x="5323101" y="4013845"/>
                <a:ext cx="525202" cy="381000"/>
                <a:chOff x="4400824" y="1431145"/>
                <a:chExt cx="995826" cy="735848"/>
              </a:xfrm>
            </p:grpSpPr>
            <p:sp>
              <p:nvSpPr>
                <p:cNvPr id="21" name="Параллелограмм 20">
                  <a:extLst>
                    <a:ext uri="{FF2B5EF4-FFF2-40B4-BE49-F238E27FC236}">
                      <a16:creationId xmlns:a16="http://schemas.microsoft.com/office/drawing/2014/main" id="{3A69A102-07B7-3F10-5190-739B33B187CF}"/>
                    </a:ext>
                  </a:extLst>
                </p:cNvPr>
                <p:cNvSpPr/>
                <p:nvPr/>
              </p:nvSpPr>
              <p:spPr>
                <a:xfrm rot="20430660">
                  <a:off x="4400824" y="1431145"/>
                  <a:ext cx="858729" cy="261912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Параллелограмм 21">
                  <a:extLst>
                    <a:ext uri="{FF2B5EF4-FFF2-40B4-BE49-F238E27FC236}">
                      <a16:creationId xmlns:a16="http://schemas.microsoft.com/office/drawing/2014/main" id="{DE845364-960F-B3A1-0653-9640D4330760}"/>
                    </a:ext>
                  </a:extLst>
                </p:cNvPr>
                <p:cNvSpPr/>
                <p:nvPr/>
              </p:nvSpPr>
              <p:spPr>
                <a:xfrm rot="20430660" flipV="1">
                  <a:off x="4537921" y="1902637"/>
                  <a:ext cx="858729" cy="264356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EB17F81-97B9-CF7F-4A1E-600A25EC4C3F}"/>
              </a:ext>
            </a:extLst>
          </p:cNvPr>
          <p:cNvGrpSpPr/>
          <p:nvPr/>
        </p:nvGrpSpPr>
        <p:grpSpPr>
          <a:xfrm>
            <a:off x="1176159" y="3545682"/>
            <a:ext cx="540996" cy="595177"/>
            <a:chOff x="7010400" y="731687"/>
            <a:chExt cx="1196922" cy="1563425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757155B7-D576-E626-3940-89E47D500937}"/>
                </a:ext>
              </a:extLst>
            </p:cNvPr>
            <p:cNvGrpSpPr/>
            <p:nvPr/>
          </p:nvGrpSpPr>
          <p:grpSpPr>
            <a:xfrm>
              <a:off x="7010400" y="731687"/>
              <a:ext cx="1196922" cy="1563425"/>
              <a:chOff x="4725801" y="5641237"/>
              <a:chExt cx="717401" cy="912322"/>
            </a:xfrm>
            <a:solidFill>
              <a:srgbClr val="733AEC"/>
            </a:solidFill>
          </p:grpSpPr>
          <p:sp>
            <p:nvSpPr>
              <p:cNvPr id="32" name="Параллелограмм 31">
                <a:extLst>
                  <a:ext uri="{FF2B5EF4-FFF2-40B4-BE49-F238E27FC236}">
                    <a16:creationId xmlns:a16="http://schemas.microsoft.com/office/drawing/2014/main" id="{84085458-60BD-BC87-A342-EFF42620A805}"/>
                  </a:ext>
                </a:extLst>
              </p:cNvPr>
              <p:cNvSpPr/>
              <p:nvPr/>
            </p:nvSpPr>
            <p:spPr>
              <a:xfrm rot="16200000">
                <a:off x="4444358" y="5922681"/>
                <a:ext cx="912321" cy="34943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араллелограмм 32">
                <a:extLst>
                  <a:ext uri="{FF2B5EF4-FFF2-40B4-BE49-F238E27FC236}">
                    <a16:creationId xmlns:a16="http://schemas.microsoft.com/office/drawing/2014/main" id="{E0AADB96-D525-20E3-D439-0FF135A6D46B}"/>
                  </a:ext>
                </a:extLst>
              </p:cNvPr>
              <p:cNvSpPr/>
              <p:nvPr/>
            </p:nvSpPr>
            <p:spPr>
              <a:xfrm rot="16200000" flipV="1">
                <a:off x="4812322" y="5922679"/>
                <a:ext cx="912321" cy="349438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B1833EA4-464A-29C9-4940-980DDF5A5209}"/>
                </a:ext>
              </a:extLst>
            </p:cNvPr>
            <p:cNvGrpSpPr/>
            <p:nvPr/>
          </p:nvGrpSpPr>
          <p:grpSpPr>
            <a:xfrm>
              <a:off x="7058976" y="1035878"/>
              <a:ext cx="1139322" cy="1143862"/>
              <a:chOff x="915477" y="5859583"/>
              <a:chExt cx="682877" cy="667490"/>
            </a:xfrm>
          </p:grpSpPr>
          <p:sp>
            <p:nvSpPr>
              <p:cNvPr id="30" name="Параллелограмм 29">
                <a:extLst>
                  <a:ext uri="{FF2B5EF4-FFF2-40B4-BE49-F238E27FC236}">
                    <a16:creationId xmlns:a16="http://schemas.microsoft.com/office/drawing/2014/main" id="{E34ED33E-03C9-09E1-7E2C-EC30AC8872F1}"/>
                  </a:ext>
                </a:extLst>
              </p:cNvPr>
              <p:cNvSpPr/>
              <p:nvPr/>
            </p:nvSpPr>
            <p:spPr>
              <a:xfrm rot="16200000">
                <a:off x="748039" y="6044721"/>
                <a:ext cx="649790" cy="314914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араллелограмм 30">
                <a:extLst>
                  <a:ext uri="{FF2B5EF4-FFF2-40B4-BE49-F238E27FC236}">
                    <a16:creationId xmlns:a16="http://schemas.microsoft.com/office/drawing/2014/main" id="{283496B9-DD31-2486-D510-BF9706440441}"/>
                  </a:ext>
                </a:extLst>
              </p:cNvPr>
              <p:cNvSpPr/>
              <p:nvPr/>
            </p:nvSpPr>
            <p:spPr>
              <a:xfrm rot="16200000" flipV="1">
                <a:off x="1116162" y="6027180"/>
                <a:ext cx="649790" cy="314595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C3422B4-65BF-752D-470E-BE5A58FB610C}"/>
              </a:ext>
            </a:extLst>
          </p:cNvPr>
          <p:cNvGrpSpPr/>
          <p:nvPr/>
        </p:nvGrpSpPr>
        <p:grpSpPr>
          <a:xfrm>
            <a:off x="1185055" y="2034584"/>
            <a:ext cx="552940" cy="620470"/>
            <a:chOff x="7039967" y="2022520"/>
            <a:chExt cx="1196922" cy="1563425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4D38E26B-032B-3FA1-16F8-DCFB0C6EA9F1}"/>
                </a:ext>
              </a:extLst>
            </p:cNvPr>
            <p:cNvGrpSpPr/>
            <p:nvPr/>
          </p:nvGrpSpPr>
          <p:grpSpPr>
            <a:xfrm>
              <a:off x="7039967" y="2022520"/>
              <a:ext cx="1196922" cy="1563425"/>
              <a:chOff x="4725801" y="5641237"/>
              <a:chExt cx="717401" cy="912322"/>
            </a:xfrm>
            <a:solidFill>
              <a:srgbClr val="FD309F"/>
            </a:solidFill>
          </p:grpSpPr>
          <p:sp>
            <p:nvSpPr>
              <p:cNvPr id="39" name="Параллелограмм 38">
                <a:extLst>
                  <a:ext uri="{FF2B5EF4-FFF2-40B4-BE49-F238E27FC236}">
                    <a16:creationId xmlns:a16="http://schemas.microsoft.com/office/drawing/2014/main" id="{227CE2E6-728A-9B34-FE4D-611E6A94F70E}"/>
                  </a:ext>
                </a:extLst>
              </p:cNvPr>
              <p:cNvSpPr/>
              <p:nvPr/>
            </p:nvSpPr>
            <p:spPr>
              <a:xfrm rot="16200000">
                <a:off x="4444358" y="5922681"/>
                <a:ext cx="912321" cy="34943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араллелограмм 39">
                <a:extLst>
                  <a:ext uri="{FF2B5EF4-FFF2-40B4-BE49-F238E27FC236}">
                    <a16:creationId xmlns:a16="http://schemas.microsoft.com/office/drawing/2014/main" id="{7327ADE7-6582-7B06-3DB1-1C31DE777033}"/>
                  </a:ext>
                </a:extLst>
              </p:cNvPr>
              <p:cNvSpPr/>
              <p:nvPr/>
            </p:nvSpPr>
            <p:spPr>
              <a:xfrm rot="16200000" flipV="1">
                <a:off x="4812322" y="5922679"/>
                <a:ext cx="912321" cy="349438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EC8268B8-0E70-2848-8E62-33830152C1E3}"/>
                </a:ext>
              </a:extLst>
            </p:cNvPr>
            <p:cNvGrpSpPr/>
            <p:nvPr/>
          </p:nvGrpSpPr>
          <p:grpSpPr>
            <a:xfrm>
              <a:off x="7067336" y="2349549"/>
              <a:ext cx="1139322" cy="1143862"/>
              <a:chOff x="915477" y="5859583"/>
              <a:chExt cx="682877" cy="667490"/>
            </a:xfrm>
          </p:grpSpPr>
          <p:sp>
            <p:nvSpPr>
              <p:cNvPr id="37" name="Параллелограмм 36">
                <a:extLst>
                  <a:ext uri="{FF2B5EF4-FFF2-40B4-BE49-F238E27FC236}">
                    <a16:creationId xmlns:a16="http://schemas.microsoft.com/office/drawing/2014/main" id="{B639F976-1EB5-D01C-3824-45CCCA71515F}"/>
                  </a:ext>
                </a:extLst>
              </p:cNvPr>
              <p:cNvSpPr/>
              <p:nvPr/>
            </p:nvSpPr>
            <p:spPr>
              <a:xfrm rot="16200000">
                <a:off x="748039" y="6044721"/>
                <a:ext cx="649790" cy="314914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араллелограмм 37">
                <a:extLst>
                  <a:ext uri="{FF2B5EF4-FFF2-40B4-BE49-F238E27FC236}">
                    <a16:creationId xmlns:a16="http://schemas.microsoft.com/office/drawing/2014/main" id="{57B9EA89-E317-B8F3-448B-3380A771F9F1}"/>
                  </a:ext>
                </a:extLst>
              </p:cNvPr>
              <p:cNvSpPr/>
              <p:nvPr/>
            </p:nvSpPr>
            <p:spPr>
              <a:xfrm rot="16200000" flipV="1">
                <a:off x="1116162" y="6027180"/>
                <a:ext cx="649790" cy="314595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00AF28E-2225-7E7E-771E-D506A42F5403}"/>
              </a:ext>
            </a:extLst>
          </p:cNvPr>
          <p:cNvGrpSpPr/>
          <p:nvPr/>
        </p:nvGrpSpPr>
        <p:grpSpPr>
          <a:xfrm>
            <a:off x="1152872" y="4858108"/>
            <a:ext cx="562186" cy="603460"/>
            <a:chOff x="7083322" y="3302406"/>
            <a:chExt cx="1196922" cy="156342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7EE8A045-6BBF-B3A9-1A9C-6623E8264079}"/>
                </a:ext>
              </a:extLst>
            </p:cNvPr>
            <p:cNvGrpSpPr/>
            <p:nvPr/>
          </p:nvGrpSpPr>
          <p:grpSpPr>
            <a:xfrm>
              <a:off x="7083322" y="3302406"/>
              <a:ext cx="1196922" cy="1563425"/>
              <a:chOff x="4725801" y="5641237"/>
              <a:chExt cx="717401" cy="912322"/>
            </a:xfrm>
            <a:solidFill>
              <a:srgbClr val="FE56FC"/>
            </a:solidFill>
          </p:grpSpPr>
          <p:sp>
            <p:nvSpPr>
              <p:cNvPr id="46" name="Параллелограмм 45">
                <a:extLst>
                  <a:ext uri="{FF2B5EF4-FFF2-40B4-BE49-F238E27FC236}">
                    <a16:creationId xmlns:a16="http://schemas.microsoft.com/office/drawing/2014/main" id="{F0771818-70F5-28A5-326D-A5F206FB4100}"/>
                  </a:ext>
                </a:extLst>
              </p:cNvPr>
              <p:cNvSpPr/>
              <p:nvPr/>
            </p:nvSpPr>
            <p:spPr>
              <a:xfrm rot="16200000">
                <a:off x="4444358" y="5922681"/>
                <a:ext cx="912321" cy="34943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араллелограмм 46">
                <a:extLst>
                  <a:ext uri="{FF2B5EF4-FFF2-40B4-BE49-F238E27FC236}">
                    <a16:creationId xmlns:a16="http://schemas.microsoft.com/office/drawing/2014/main" id="{0333FB6D-AD99-4214-3A7C-E8C2C1D1D610}"/>
                  </a:ext>
                </a:extLst>
              </p:cNvPr>
              <p:cNvSpPr/>
              <p:nvPr/>
            </p:nvSpPr>
            <p:spPr>
              <a:xfrm rot="16200000" flipV="1">
                <a:off x="4812322" y="5922679"/>
                <a:ext cx="912321" cy="349438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542362F9-F97F-0EBF-2A0D-9C8F0820E714}"/>
                </a:ext>
              </a:extLst>
            </p:cNvPr>
            <p:cNvGrpSpPr/>
            <p:nvPr/>
          </p:nvGrpSpPr>
          <p:grpSpPr>
            <a:xfrm>
              <a:off x="7110691" y="3629428"/>
              <a:ext cx="1139324" cy="1143865"/>
              <a:chOff x="915477" y="5859581"/>
              <a:chExt cx="682878" cy="667492"/>
            </a:xfrm>
          </p:grpSpPr>
          <p:sp>
            <p:nvSpPr>
              <p:cNvPr id="44" name="Параллелограмм 43">
                <a:extLst>
                  <a:ext uri="{FF2B5EF4-FFF2-40B4-BE49-F238E27FC236}">
                    <a16:creationId xmlns:a16="http://schemas.microsoft.com/office/drawing/2014/main" id="{30F58755-DEF4-628D-AA8C-DC5D9AA55C00}"/>
                  </a:ext>
                </a:extLst>
              </p:cNvPr>
              <p:cNvSpPr/>
              <p:nvPr/>
            </p:nvSpPr>
            <p:spPr>
              <a:xfrm rot="16200000">
                <a:off x="748039" y="6044721"/>
                <a:ext cx="649790" cy="314914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44">
                <a:extLst>
                  <a:ext uri="{FF2B5EF4-FFF2-40B4-BE49-F238E27FC236}">
                    <a16:creationId xmlns:a16="http://schemas.microsoft.com/office/drawing/2014/main" id="{4B3F1346-DE18-C043-0C3C-36166BE266E1}"/>
                  </a:ext>
                </a:extLst>
              </p:cNvPr>
              <p:cNvSpPr/>
              <p:nvPr/>
            </p:nvSpPr>
            <p:spPr>
              <a:xfrm rot="16200000" flipV="1">
                <a:off x="1107800" y="6018816"/>
                <a:ext cx="649790" cy="331320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08329321-C2D3-237F-4F94-DFEE1412E4C8}"/>
              </a:ext>
            </a:extLst>
          </p:cNvPr>
          <p:cNvGrpSpPr/>
          <p:nvPr/>
        </p:nvGrpSpPr>
        <p:grpSpPr>
          <a:xfrm rot="19759296">
            <a:off x="1073457" y="173644"/>
            <a:ext cx="443886" cy="586022"/>
            <a:chOff x="4571987" y="2841869"/>
            <a:chExt cx="1276315" cy="1552976"/>
          </a:xfrm>
          <a:solidFill>
            <a:srgbClr val="823CF8"/>
          </a:solidFill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2DA6A8FE-ED2C-1162-D3C7-E6F64F1302AC}"/>
                </a:ext>
              </a:extLst>
            </p:cNvPr>
            <p:cNvGrpSpPr/>
            <p:nvPr/>
          </p:nvGrpSpPr>
          <p:grpSpPr>
            <a:xfrm>
              <a:off x="4571987" y="3428404"/>
              <a:ext cx="525200" cy="381000"/>
              <a:chOff x="4400824" y="1431145"/>
              <a:chExt cx="995826" cy="735848"/>
            </a:xfrm>
            <a:grpFill/>
          </p:grpSpPr>
          <p:sp>
            <p:nvSpPr>
              <p:cNvPr id="56" name="Параллелограмм 55">
                <a:extLst>
                  <a:ext uri="{FF2B5EF4-FFF2-40B4-BE49-F238E27FC236}">
                    <a16:creationId xmlns:a16="http://schemas.microsoft.com/office/drawing/2014/main" id="{CA9C03FB-09EB-D7A3-5573-E3A522865996}"/>
                  </a:ext>
                </a:extLst>
              </p:cNvPr>
              <p:cNvSpPr/>
              <p:nvPr/>
            </p:nvSpPr>
            <p:spPr>
              <a:xfrm rot="20430660">
                <a:off x="4400824" y="1431145"/>
                <a:ext cx="858729" cy="261912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араллелограмм 56">
                <a:extLst>
                  <a:ext uri="{FF2B5EF4-FFF2-40B4-BE49-F238E27FC236}">
                    <a16:creationId xmlns:a16="http://schemas.microsoft.com/office/drawing/2014/main" id="{2D099950-F219-C0A7-783D-F649549A1474}"/>
                  </a:ext>
                </a:extLst>
              </p:cNvPr>
              <p:cNvSpPr/>
              <p:nvPr/>
            </p:nvSpPr>
            <p:spPr>
              <a:xfrm rot="20430660" flipV="1">
                <a:off x="4537921" y="1902637"/>
                <a:ext cx="858729" cy="26435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562DE5E8-FDB6-20AF-C702-A6F911E87528}"/>
                </a:ext>
              </a:extLst>
            </p:cNvPr>
            <p:cNvGrpSpPr/>
            <p:nvPr/>
          </p:nvGrpSpPr>
          <p:grpSpPr>
            <a:xfrm>
              <a:off x="4923162" y="2841869"/>
              <a:ext cx="525201" cy="381000"/>
              <a:chOff x="4400824" y="1431145"/>
              <a:chExt cx="995826" cy="735848"/>
            </a:xfrm>
            <a:grpFill/>
          </p:grpSpPr>
          <p:sp>
            <p:nvSpPr>
              <p:cNvPr id="54" name="Параллелограмм 53">
                <a:extLst>
                  <a:ext uri="{FF2B5EF4-FFF2-40B4-BE49-F238E27FC236}">
                    <a16:creationId xmlns:a16="http://schemas.microsoft.com/office/drawing/2014/main" id="{E29C7F1A-FD34-CE44-47ED-C5BCD3AD6AD6}"/>
                  </a:ext>
                </a:extLst>
              </p:cNvPr>
              <p:cNvSpPr/>
              <p:nvPr/>
            </p:nvSpPr>
            <p:spPr>
              <a:xfrm rot="20430660">
                <a:off x="4400824" y="1431145"/>
                <a:ext cx="858729" cy="261912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араллелограмм 54">
                <a:extLst>
                  <a:ext uri="{FF2B5EF4-FFF2-40B4-BE49-F238E27FC236}">
                    <a16:creationId xmlns:a16="http://schemas.microsoft.com/office/drawing/2014/main" id="{43D58F76-6F1F-EF5B-3392-B88DF8CBD39E}"/>
                  </a:ext>
                </a:extLst>
              </p:cNvPr>
              <p:cNvSpPr/>
              <p:nvPr/>
            </p:nvSpPr>
            <p:spPr>
              <a:xfrm rot="20430660" flipV="1">
                <a:off x="4537921" y="1902637"/>
                <a:ext cx="858729" cy="26435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7F768CE3-3F79-AFD2-A87F-7780D02EB504}"/>
                </a:ext>
              </a:extLst>
            </p:cNvPr>
            <p:cNvGrpSpPr/>
            <p:nvPr/>
          </p:nvGrpSpPr>
          <p:grpSpPr>
            <a:xfrm>
              <a:off x="5323101" y="4013845"/>
              <a:ext cx="525201" cy="381000"/>
              <a:chOff x="4400824" y="1431145"/>
              <a:chExt cx="995826" cy="735848"/>
            </a:xfrm>
            <a:grpFill/>
          </p:grpSpPr>
          <p:sp>
            <p:nvSpPr>
              <p:cNvPr id="52" name="Параллелограмм 51">
                <a:extLst>
                  <a:ext uri="{FF2B5EF4-FFF2-40B4-BE49-F238E27FC236}">
                    <a16:creationId xmlns:a16="http://schemas.microsoft.com/office/drawing/2014/main" id="{ECF7FD70-332E-41FB-63EA-83F327FD3DB1}"/>
                  </a:ext>
                </a:extLst>
              </p:cNvPr>
              <p:cNvSpPr/>
              <p:nvPr/>
            </p:nvSpPr>
            <p:spPr>
              <a:xfrm rot="20430660">
                <a:off x="4400824" y="1431145"/>
                <a:ext cx="858729" cy="261912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араллелограмм 52">
                <a:extLst>
                  <a:ext uri="{FF2B5EF4-FFF2-40B4-BE49-F238E27FC236}">
                    <a16:creationId xmlns:a16="http://schemas.microsoft.com/office/drawing/2014/main" id="{E70989E9-5E35-B07C-1D16-E33BDC6A8811}"/>
                  </a:ext>
                </a:extLst>
              </p:cNvPr>
              <p:cNvSpPr/>
              <p:nvPr/>
            </p:nvSpPr>
            <p:spPr>
              <a:xfrm rot="20430660" flipV="1">
                <a:off x="4537921" y="1902637"/>
                <a:ext cx="858729" cy="26435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55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E006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E006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317288" cy="12954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000099"/>
                </a:solidFill>
                <a:latin typeface="+mn-lt"/>
              </a:rPr>
              <a:t>Задания открытого типа на разных этапах урока:</a:t>
            </a:r>
            <a:br>
              <a:rPr lang="ru-RU" altLang="ru-RU" sz="3200" dirty="0">
                <a:solidFill>
                  <a:srgbClr val="000099"/>
                </a:solidFill>
              </a:rPr>
            </a:br>
            <a:endParaRPr lang="ru-RU" altLang="ru-RU" sz="3200" dirty="0">
              <a:solidFill>
                <a:srgbClr val="0000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4209CC-B4E7-14AD-5F04-7A2A4D552F43}"/>
              </a:ext>
            </a:extLst>
          </p:cNvPr>
          <p:cNvSpPr txBox="1"/>
          <p:nvPr/>
        </p:nvSpPr>
        <p:spPr>
          <a:xfrm>
            <a:off x="533400" y="1752600"/>
            <a:ext cx="8534400" cy="445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solidFill>
                  <a:srgbClr val="000066"/>
                </a:solidFill>
                <a:latin typeface="Times New Roman"/>
                <a:cs typeface="Times New Roman" pitchFamily="18" charset="0"/>
              </a:rPr>
              <a:t>устный счет (более простые задания, которые готовят детей к вариативным рассуждениям);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solidFill>
                  <a:srgbClr val="000066"/>
                </a:solidFill>
                <a:latin typeface="Times New Roman"/>
                <a:cs typeface="Times New Roman" pitchFamily="18" charset="0"/>
              </a:rPr>
              <a:t>формулирование темы урока (создание проблемной ситуации);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solidFill>
                  <a:srgbClr val="000066"/>
                </a:solidFill>
                <a:latin typeface="Times New Roman"/>
                <a:cs typeface="Times New Roman" pitchFamily="18" charset="0"/>
              </a:rPr>
              <a:t>изучение нового материала (например, знакомство             с новым видом задач);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solidFill>
                  <a:srgbClr val="000066"/>
                </a:solidFill>
                <a:latin typeface="Times New Roman"/>
                <a:cs typeface="Times New Roman" pitchFamily="18" charset="0"/>
              </a:rPr>
              <a:t>закрепление, систематизация, повторение, обобщение изученного (например, закрепление структуры текстовой задачи, взаимосвязь пропорциональных величин, творческая работа над задачей во время фронтальной работы, работы в группах и самостоятельной работы).</a:t>
            </a:r>
          </a:p>
        </p:txBody>
      </p:sp>
    </p:spTree>
    <p:extLst>
      <p:ext uri="{BB962C8B-B14F-4D97-AF65-F5344CB8AC3E}">
        <p14:creationId xmlns:p14="http://schemas.microsoft.com/office/powerpoint/2010/main" val="22568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620000" cy="1905000"/>
          </a:xfrm>
        </p:spPr>
        <p:txBody>
          <a:bodyPr/>
          <a:lstStyle/>
          <a:p>
            <a:pPr algn="l"/>
            <a:r>
              <a:rPr lang="ru-RU" sz="3200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Задача.</a:t>
            </a:r>
            <a:r>
              <a:rPr lang="ru-RU" dirty="0"/>
              <a:t> </a:t>
            </a:r>
            <a:r>
              <a:rPr lang="ru-RU" sz="3200" i="0" dirty="0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Одна обезьяна съела 3 банана, вторая 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3200" i="0" dirty="0">
                <a:solidFill>
                  <a:srgbClr val="262673"/>
                </a:solidFill>
                <a:latin typeface="+mn-lt"/>
                <a:ea typeface="+mn-ea"/>
                <a:cs typeface="+mn-cs"/>
              </a:rPr>
              <a:t> в 2 раза больше, а третья 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  </a:t>
            </a:r>
            <a:r>
              <a:rPr lang="ru-RU" sz="3200" i="0" dirty="0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на 4 банана меньше, чем вторая. Сколько бананов съела третья обезьяна?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438400"/>
            <a:ext cx="7391400" cy="2209800"/>
          </a:xfrm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rgbClr val="000099"/>
                </a:solidFill>
                <a:ea typeface="+mj-ea"/>
                <a:cs typeface="Times New Roman" pitchFamily="18" charset="0"/>
              </a:rPr>
              <a:t>Внесите изменения в условие задачи, чтобы она решалась так: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i="1" dirty="0">
                <a:solidFill>
                  <a:srgbClr val="000099"/>
                </a:solidFill>
                <a:ea typeface="+mj-ea"/>
                <a:cs typeface="Times New Roman" pitchFamily="18" charset="0"/>
              </a:rPr>
              <a:t>3 ∙ 2 = 6 (б.)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i="1" dirty="0">
                <a:solidFill>
                  <a:srgbClr val="000099"/>
                </a:solidFill>
                <a:ea typeface="+mj-ea"/>
                <a:cs typeface="Times New Roman" pitchFamily="18" charset="0"/>
              </a:rPr>
              <a:t>6 + 4 = 10 (б.)</a:t>
            </a:r>
          </a:p>
          <a:p>
            <a:pPr>
              <a:buFontTx/>
              <a:buNone/>
              <a:defRPr/>
            </a:pPr>
            <a:r>
              <a:rPr lang="ru-RU" dirty="0"/>
              <a:t>   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4732337"/>
            <a:ext cx="7543800" cy="2062103"/>
          </a:xfrm>
          <a:prstGeom prst="rect">
            <a:avLst/>
          </a:prstGeom>
          <a:solidFill>
            <a:srgbClr val="FFE5E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Times New Roman" pitchFamily="18" charset="0"/>
              </a:rPr>
              <a:t>Одна обезьяна съела 3 банана, вторая 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</a:rPr>
              <a:t>  в 2 раза больше, а третья 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</a:rPr>
              <a:t> на 4 банана </a:t>
            </a:r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</a:rPr>
              <a:t>больше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</a:rPr>
              <a:t>, чем вторая. Сколько бананов съела третья обезьяна?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07481D-2A1C-E8FA-6797-AE6C15719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220662"/>
            <a:ext cx="1036638" cy="10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4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620000" cy="1905000"/>
          </a:xfrm>
        </p:spPr>
        <p:txBody>
          <a:bodyPr/>
          <a:lstStyle/>
          <a:p>
            <a:pPr algn="l"/>
            <a:r>
              <a:rPr lang="ru-RU" sz="3200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Задача.</a:t>
            </a:r>
            <a:r>
              <a:rPr lang="ru-RU" dirty="0"/>
              <a:t> </a:t>
            </a:r>
            <a:r>
              <a:rPr lang="ru-RU" sz="3200" i="0" dirty="0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Одна обезьяна съела 3 банана, вторая 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3200" i="0" dirty="0">
                <a:solidFill>
                  <a:srgbClr val="262673"/>
                </a:solidFill>
                <a:latin typeface="+mn-lt"/>
                <a:ea typeface="+mn-ea"/>
                <a:cs typeface="+mn-cs"/>
              </a:rPr>
              <a:t> в 2 раза больше, а третья 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3200" i="0" dirty="0">
                <a:solidFill>
                  <a:srgbClr val="262673"/>
                </a:solidFill>
                <a:latin typeface="+mn-lt"/>
                <a:ea typeface="+mn-ea"/>
                <a:cs typeface="+mn-cs"/>
              </a:rPr>
              <a:t> на  4 банана меньше, чем вторая. Сколько бананов съела третья обезьяна?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955D3427-946E-EBF7-17BE-7C6DE7D8650E}"/>
              </a:ext>
            </a:extLst>
          </p:cNvPr>
          <p:cNvSpPr txBox="1">
            <a:spLocks/>
          </p:cNvSpPr>
          <p:nvPr/>
        </p:nvSpPr>
        <p:spPr bwMode="auto">
          <a:xfrm>
            <a:off x="1066800" y="32004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rgbClr val="000099"/>
                </a:solidFill>
                <a:ea typeface="+mj-ea"/>
                <a:cs typeface="Times New Roman" pitchFamily="18" charset="0"/>
              </a:rPr>
              <a:t>Как изменится вопрос задачи, если      в решении появится третье действие?</a:t>
            </a:r>
          </a:p>
          <a:p>
            <a:pPr>
              <a:buFontTx/>
              <a:buNone/>
            </a:pPr>
            <a:r>
              <a:rPr lang="ru-RU" i="1" dirty="0">
                <a:solidFill>
                  <a:srgbClr val="000099"/>
                </a:solidFill>
                <a:ea typeface="+mj-ea"/>
                <a:cs typeface="Times New Roman" pitchFamily="18" charset="0"/>
              </a:rPr>
              <a:t>3 + 6 + 2 = 11 (б.)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1F6F3-EFB1-2E54-3E65-FCD1287A0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562600"/>
            <a:ext cx="7543800" cy="579438"/>
          </a:xfrm>
          <a:prstGeom prst="rect">
            <a:avLst/>
          </a:prstGeom>
          <a:solidFill>
            <a:srgbClr val="FFE5E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0066"/>
                </a:solidFill>
                <a:latin typeface="+mn-lt"/>
              </a:rPr>
              <a:t>Сколько бананов съели три обезьяны?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915D67-FE86-CE7C-B080-7E916FDBDD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220662"/>
            <a:ext cx="1036638" cy="10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620000" cy="1905000"/>
          </a:xfrm>
        </p:spPr>
        <p:txBody>
          <a:bodyPr/>
          <a:lstStyle/>
          <a:p>
            <a:pPr algn="l"/>
            <a:r>
              <a:rPr lang="ru-RU" sz="3200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Задача.</a:t>
            </a:r>
            <a:r>
              <a:rPr lang="ru-RU" dirty="0"/>
              <a:t> </a:t>
            </a:r>
            <a:r>
              <a:rPr lang="ru-RU" sz="3200" i="0" dirty="0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Одна обезьяна съела 3 банана, вторая 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3200" i="0" dirty="0">
                <a:solidFill>
                  <a:srgbClr val="262673"/>
                </a:solidFill>
                <a:latin typeface="+mn-lt"/>
                <a:ea typeface="+mn-ea"/>
                <a:cs typeface="+mn-cs"/>
              </a:rPr>
              <a:t> в 2 раза больше, а третья 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  </a:t>
            </a:r>
            <a:r>
              <a:rPr lang="ru-RU" sz="3200" i="0" dirty="0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на 4 банана меньше, чем вторая. Сколько бананов съела третья обезьяна?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955D3427-946E-EBF7-17BE-7C6DE7D8650E}"/>
              </a:ext>
            </a:extLst>
          </p:cNvPr>
          <p:cNvSpPr txBox="1">
            <a:spLocks/>
          </p:cNvSpPr>
          <p:nvPr/>
        </p:nvSpPr>
        <p:spPr bwMode="auto">
          <a:xfrm>
            <a:off x="1066800" y="32004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Как изменится вопрос задачи, если      в решении появится третье действие?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3 – 2 = 1 (б.)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1F6F3-EFB1-2E54-3E65-FCD1287A0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562600"/>
            <a:ext cx="7543800" cy="1077218"/>
          </a:xfrm>
          <a:prstGeom prst="rect">
            <a:avLst/>
          </a:prstGeom>
          <a:solidFill>
            <a:srgbClr val="FFE5E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srgbClr val="000066"/>
                </a:solidFill>
                <a:latin typeface="Times New Roman"/>
              </a:rPr>
              <a:t>На сколько больше бананов съела первая обезьяна, чем третья?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D09FFD-15CB-20F5-ED61-98A39FF92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220662"/>
            <a:ext cx="1036638" cy="10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620000" cy="1905000"/>
          </a:xfrm>
        </p:spPr>
        <p:txBody>
          <a:bodyPr/>
          <a:lstStyle/>
          <a:p>
            <a:pPr algn="l"/>
            <a:r>
              <a:rPr lang="ru-RU" sz="3200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Задача.</a:t>
            </a:r>
            <a:r>
              <a:rPr lang="ru-RU" dirty="0"/>
              <a:t> </a:t>
            </a:r>
            <a:r>
              <a:rPr lang="ru-RU" sz="3200" i="0" dirty="0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Одна обезьяна съела 3 банана, вторая 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3200" i="0" dirty="0">
                <a:solidFill>
                  <a:srgbClr val="262673"/>
                </a:solidFill>
                <a:latin typeface="+mn-lt"/>
                <a:ea typeface="+mn-ea"/>
                <a:cs typeface="+mn-cs"/>
              </a:rPr>
              <a:t> в 2 раза больше, а третья 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3200" i="0" dirty="0">
                <a:solidFill>
                  <a:srgbClr val="262673"/>
                </a:solidFill>
                <a:latin typeface="+mn-lt"/>
                <a:ea typeface="+mn-ea"/>
                <a:cs typeface="+mn-cs"/>
              </a:rPr>
              <a:t>  на  4 банана меньше, чем вторая. Сколько бананов съела третья обезьяна?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955D3427-946E-EBF7-17BE-7C6DE7D8650E}"/>
              </a:ext>
            </a:extLst>
          </p:cNvPr>
          <p:cNvSpPr txBox="1">
            <a:spLocks/>
          </p:cNvSpPr>
          <p:nvPr/>
        </p:nvSpPr>
        <p:spPr bwMode="auto">
          <a:xfrm>
            <a:off x="1066800" y="2598507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i="1" dirty="0">
                <a:solidFill>
                  <a:srgbClr val="000099"/>
                </a:solidFill>
                <a:latin typeface="Times New Roman"/>
                <a:cs typeface="Times New Roman" pitchFamily="18" charset="0"/>
              </a:rPr>
              <a:t>Переформулируйте вопрос задачи так, чтобы она имела два разных решения.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1F6F3-EFB1-2E54-3E65-FCD1287A0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025" y="3830458"/>
            <a:ext cx="7543800" cy="584775"/>
          </a:xfrm>
          <a:prstGeom prst="rect">
            <a:avLst/>
          </a:prstGeom>
          <a:solidFill>
            <a:srgbClr val="FFE5E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srgbClr val="000066"/>
                </a:solidFill>
                <a:latin typeface="Times New Roman"/>
              </a:rPr>
              <a:t>       Сколько бананов съели две обезьяны?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0CB8B-18BB-9216-1083-173D3AF0CC58}"/>
              </a:ext>
            </a:extLst>
          </p:cNvPr>
          <p:cNvSpPr txBox="1"/>
          <p:nvPr/>
        </p:nvSpPr>
        <p:spPr>
          <a:xfrm>
            <a:off x="1066800" y="4525167"/>
            <a:ext cx="3276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Решение 1.</a:t>
            </a:r>
          </a:p>
          <a:p>
            <a:pPr marL="342900" indent="-342900"/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1)  3 ∙ 2 = 6 (б.)</a:t>
            </a:r>
          </a:p>
          <a:p>
            <a:pPr marL="342900" indent="-342900"/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2)  6 – 4 = 2 (б.)</a:t>
            </a:r>
          </a:p>
          <a:p>
            <a:pPr marL="342900" indent="-342900"/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3)  3 + 2 = 5 (б.)</a:t>
            </a:r>
          </a:p>
          <a:p>
            <a:pPr marL="342900" indent="-342900"/>
            <a:r>
              <a:rPr lang="ru-RU" sz="2800" i="1" dirty="0">
                <a:solidFill>
                  <a:srgbClr val="000066"/>
                </a:solidFill>
                <a:latin typeface="Times New Roman" pitchFamily="18" charset="0"/>
              </a:rPr>
              <a:t>Ответ: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 5 бананов.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1D85B-DF4F-F527-9C5A-1F51FE564438}"/>
              </a:ext>
            </a:extLst>
          </p:cNvPr>
          <p:cNvSpPr txBox="1"/>
          <p:nvPr/>
        </p:nvSpPr>
        <p:spPr>
          <a:xfrm>
            <a:off x="5671158" y="4525167"/>
            <a:ext cx="32442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Решение 2.</a:t>
            </a:r>
          </a:p>
          <a:p>
            <a:pPr marL="342900" indent="-342900"/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1)  3 ∙ 2 = 6 (б.)</a:t>
            </a:r>
          </a:p>
          <a:p>
            <a:pPr marL="342900" indent="-342900"/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2)  3 + 6 = 9 (б.)</a:t>
            </a:r>
          </a:p>
          <a:p>
            <a:pPr marL="342900" indent="-342900"/>
            <a:r>
              <a:rPr lang="ru-RU" sz="2800" i="1" dirty="0">
                <a:solidFill>
                  <a:srgbClr val="000066"/>
                </a:solidFill>
                <a:latin typeface="Times New Roman" pitchFamily="18" charset="0"/>
              </a:rPr>
              <a:t>Ответ: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9 бананов.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608B44-3A6B-D444-C852-783B56F62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220662"/>
            <a:ext cx="1036638" cy="10366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9156C8-26E4-5DAB-24DA-C379D38F3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5" y="3822448"/>
            <a:ext cx="734195" cy="6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Cool Simple PowerPoint Backgrounds Simple Powerpoint Backg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26443119"/>
              </p:ext>
            </p:extLst>
          </p:nvPr>
        </p:nvGraphicFramePr>
        <p:xfrm>
          <a:off x="533400" y="228600"/>
          <a:ext cx="8305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4724400"/>
            <a:ext cx="7924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Закрепление, систематизация знаний о составе чисел, повторение операций сложения и вычитания в пределах первого десятка; сравнение чисел, развитие наблюдательности, формирование логических операций анализа и синтеза.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Cool Simple PowerPoint Backgrounds Simple Powerpoint Backg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72811953"/>
              </p:ext>
            </p:extLst>
          </p:nvPr>
        </p:nvGraphicFramePr>
        <p:xfrm>
          <a:off x="533400" y="228600"/>
          <a:ext cx="8305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4876800"/>
            <a:ext cx="792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Пропедевтическая работа к решению задач на движение, творческая работа над задачей. Развитие логического мышления на основе графического моделирования (при составлении схемы к задаче).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Cool Simple PowerPoint Backgrounds Simple Powerpoint Backg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16117923"/>
              </p:ext>
            </p:extLst>
          </p:nvPr>
        </p:nvGraphicFramePr>
        <p:xfrm>
          <a:off x="533400" y="228600"/>
          <a:ext cx="8305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4724400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Закрепление навыков выполнения вычислительных операций с круглыми числами, разрядного состава многозначных чисел; формирование понимания о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струк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-туре и ходе решения задачи; развитие логических операций анализа и синтеза.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28600" y="74613"/>
            <a:ext cx="3064473" cy="762000"/>
          </a:xfrm>
        </p:spPr>
        <p:txBody>
          <a:bodyPr/>
          <a:lstStyle/>
          <a:p>
            <a:pPr algn="l" eaLnBrk="1" hangingPunct="1"/>
            <a:r>
              <a:rPr lang="ru-RU" altLang="ru-RU" sz="3200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Проверим: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9750" y="1300163"/>
            <a:ext cx="3959225" cy="360362"/>
          </a:xfrm>
          <a:prstGeom prst="rect">
            <a:avLst/>
          </a:prstGeom>
          <a:solidFill>
            <a:srgbClr val="FFFF4E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27338" y="873125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66"/>
                </a:solidFill>
                <a:latin typeface="+mn-lt"/>
              </a:rPr>
              <a:t>11 см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006475" y="1247775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66"/>
                </a:solidFill>
                <a:latin typeface="+mn-lt"/>
              </a:rPr>
              <a:t>1 см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09750" y="2260600"/>
            <a:ext cx="3598863" cy="719138"/>
          </a:xfrm>
          <a:prstGeom prst="rect">
            <a:avLst/>
          </a:prstGeom>
          <a:solidFill>
            <a:srgbClr val="9A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827338" y="1825625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66"/>
                </a:solidFill>
                <a:latin typeface="+mn-lt"/>
              </a:rPr>
              <a:t>10 см</a:t>
            </a:r>
          </a:p>
        </p:txBody>
      </p:sp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982663" y="2392363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66"/>
                </a:solidFill>
                <a:latin typeface="+mn-lt"/>
              </a:rPr>
              <a:t>2 см</a:t>
            </a:r>
          </a:p>
        </p:txBody>
      </p:sp>
      <p:sp>
        <p:nvSpPr>
          <p:cNvPr id="4" name="Прямоугольник 7"/>
          <p:cNvSpPr/>
          <p:nvPr/>
        </p:nvSpPr>
        <p:spPr>
          <a:xfrm>
            <a:off x="1820863" y="3625850"/>
            <a:ext cx="3238500" cy="1079500"/>
          </a:xfrm>
          <a:prstGeom prst="rect">
            <a:avLst/>
          </a:prstGeom>
          <a:solidFill>
            <a:srgbClr val="A8C1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Прямоугольник 7"/>
          <p:cNvSpPr/>
          <p:nvPr/>
        </p:nvSpPr>
        <p:spPr>
          <a:xfrm>
            <a:off x="1820863" y="5299075"/>
            <a:ext cx="2879725" cy="1439863"/>
          </a:xfrm>
          <a:prstGeom prst="rect">
            <a:avLst/>
          </a:prstGeom>
          <a:solidFill>
            <a:srgbClr val="FFB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9" name="Прямоугольник 7"/>
          <p:cNvSpPr/>
          <p:nvPr/>
        </p:nvSpPr>
        <p:spPr>
          <a:xfrm>
            <a:off x="5896145" y="4310063"/>
            <a:ext cx="2159000" cy="2159000"/>
          </a:xfrm>
          <a:prstGeom prst="rect">
            <a:avLst/>
          </a:prstGeom>
          <a:solidFill>
            <a:srgbClr val="80BAED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0" name="Прямоугольник 7"/>
          <p:cNvSpPr/>
          <p:nvPr/>
        </p:nvSpPr>
        <p:spPr>
          <a:xfrm>
            <a:off x="6019800" y="1688306"/>
            <a:ext cx="2159000" cy="1800225"/>
          </a:xfrm>
          <a:prstGeom prst="rect">
            <a:avLst/>
          </a:prstGeom>
          <a:solidFill>
            <a:srgbClr val="FF8794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2133600" y="1524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262673"/>
                </a:solidFill>
                <a:latin typeface="+mn-lt"/>
              </a:rPr>
              <a:t>Периметр прямоугольн</a:t>
            </a:r>
            <a:r>
              <a:rPr lang="ru-RU" sz="3200" dirty="0">
                <a:solidFill>
                  <a:srgbClr val="000066"/>
                </a:solidFill>
                <a:latin typeface="+mn-lt"/>
              </a:rPr>
              <a:t>ика </a:t>
            </a:r>
            <a:r>
              <a:rPr lang="ru-RU" sz="3200" dirty="0">
                <a:solidFill>
                  <a:srgbClr val="262673"/>
                </a:solidFill>
                <a:latin typeface="+mn-lt"/>
              </a:rPr>
              <a:t> </a:t>
            </a:r>
            <a:r>
              <a:rPr lang="ru-RU" sz="3200" dirty="0">
                <a:solidFill>
                  <a:srgbClr val="262673"/>
                </a:solidFill>
                <a:latin typeface="+mn-lt"/>
                <a:sym typeface="Symbol"/>
              </a:rPr>
              <a:t> </a:t>
            </a:r>
            <a:r>
              <a:rPr lang="ru-RU" sz="3200" dirty="0">
                <a:solidFill>
                  <a:srgbClr val="262673"/>
                </a:solidFill>
                <a:latin typeface="+mn-lt"/>
              </a:rPr>
              <a:t>24 см.</a:t>
            </a:r>
            <a:r>
              <a:rPr lang="ru-RU" sz="3200" dirty="0">
                <a:latin typeface="+mn-lt"/>
              </a:rPr>
              <a:t> 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014413" y="3962400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66"/>
                </a:solidFill>
                <a:latin typeface="+mn-lt"/>
              </a:rPr>
              <a:t>3 см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919413" y="3257550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66"/>
                </a:solidFill>
                <a:latin typeface="+mn-lt"/>
              </a:rPr>
              <a:t>9 см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014413" y="5816600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66"/>
                </a:solidFill>
                <a:latin typeface="+mn-lt"/>
              </a:rPr>
              <a:t>4 см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919413" y="4927600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66"/>
                </a:solidFill>
                <a:latin typeface="+mn-lt"/>
              </a:rPr>
              <a:t>8 см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8243888" y="2183607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66"/>
                </a:solidFill>
                <a:latin typeface="+mn-lt"/>
              </a:rPr>
              <a:t>5 см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931025" y="1289446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66"/>
                </a:solidFill>
                <a:latin typeface="+mn-lt"/>
              </a:rPr>
              <a:t>7 см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834188" y="3934619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66"/>
                </a:solidFill>
                <a:latin typeface="+mn-lt"/>
              </a:rPr>
              <a:t>6 см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8222117" y="5068094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66"/>
                </a:solidFill>
                <a:latin typeface="+mn-lt"/>
              </a:rPr>
              <a:t>6 см</a:t>
            </a:r>
          </a:p>
        </p:txBody>
      </p:sp>
      <p:sp>
        <p:nvSpPr>
          <p:cNvPr id="11" name="Управляющая кнопка: &quot;Назад&quot; или &quot;Предыдущий&quot;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1AF81A5-4071-187C-DBD7-ADD66883702F}"/>
              </a:ext>
            </a:extLst>
          </p:cNvPr>
          <p:cNvSpPr/>
          <p:nvPr/>
        </p:nvSpPr>
        <p:spPr>
          <a:xfrm>
            <a:off x="8243888" y="6469063"/>
            <a:ext cx="900112" cy="388937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6" grpId="0"/>
      <p:bldP spid="13" grpId="0"/>
      <p:bldP spid="2" grpId="0"/>
      <p:bldP spid="3" grpId="0"/>
      <p:bldP spid="1844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Cool Simple PowerPoint Backgrounds Simple Powerpoint Backg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8143838"/>
              </p:ext>
            </p:extLst>
          </p:nvPr>
        </p:nvGraphicFramePr>
        <p:xfrm>
          <a:off x="685800" y="228600"/>
          <a:ext cx="8229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48768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Закрепление нумерации и разрядного состава многозначных чисел, формирование мыслительных операций сравнения    и классификации.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Cool Simple PowerPoint Backgrounds Simple Powerpoint Backg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2174561"/>
              </p:ext>
            </p:extLst>
          </p:nvPr>
        </p:nvGraphicFramePr>
        <p:xfrm>
          <a:off x="533400" y="228600"/>
          <a:ext cx="8305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49530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Закрепление темы «Виды углов», изучение (повторение) единиц времени, развитие пространственного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вообра-жения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000099"/>
                </a:solidFill>
                <a:latin typeface="+mn-lt"/>
              </a:rPr>
              <a:t>План работы</a:t>
            </a:r>
            <a:br>
              <a:rPr lang="ru-RU" altLang="ru-RU" sz="3200" dirty="0">
                <a:solidFill>
                  <a:srgbClr val="000099"/>
                </a:solidFill>
              </a:rPr>
            </a:br>
            <a:endParaRPr lang="ru-RU" altLang="ru-RU" sz="3200" dirty="0">
              <a:solidFill>
                <a:srgbClr val="000099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8D9EE68-D12E-B30C-07FD-7D3C8D1A3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651686"/>
            <a:ext cx="7772400" cy="155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ru-RU" altLang="ru-RU" sz="3200" dirty="0">
                <a:solidFill>
                  <a:srgbClr val="000066"/>
                </a:solidFill>
              </a:rPr>
              <a:t>Место задач открытого типа                  в структуре урока</a:t>
            </a:r>
            <a:r>
              <a:rPr lang="ru-RU" altLang="ru-RU" sz="3200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D5F03D6-9A02-4349-8F8C-42A50240E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202" y="3302406"/>
            <a:ext cx="7728598" cy="93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ru-RU" altLang="ru-RU" sz="3200" dirty="0">
                <a:solidFill>
                  <a:srgbClr val="000066"/>
                </a:solidFill>
                <a:cs typeface="Times New Roman" pitchFamily="18" charset="0"/>
              </a:rPr>
              <a:t>Составление задач открытого типа.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4209CC-B4E7-14AD-5F04-7A2A4D552F43}"/>
              </a:ext>
            </a:extLst>
          </p:cNvPr>
          <p:cNvSpPr txBox="1"/>
          <p:nvPr/>
        </p:nvSpPr>
        <p:spPr>
          <a:xfrm>
            <a:off x="990600" y="1872699"/>
            <a:ext cx="73172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Отличия задач открытого                  и закрытого типов.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08733BF-AB55-7F6F-B379-9F4C1EDA8065}"/>
              </a:ext>
            </a:extLst>
          </p:cNvPr>
          <p:cNvGrpSpPr/>
          <p:nvPr/>
        </p:nvGrpSpPr>
        <p:grpSpPr>
          <a:xfrm rot="19759296">
            <a:off x="82071" y="170602"/>
            <a:ext cx="1955960" cy="1495226"/>
            <a:chOff x="1194156" y="2413646"/>
            <a:chExt cx="5624025" cy="396239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D85EC10-F434-0273-8245-31947CC57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48"/>
            <a:stretch/>
          </p:blipFill>
          <p:spPr>
            <a:xfrm>
              <a:off x="1194156" y="2413646"/>
              <a:ext cx="5624025" cy="3962399"/>
            </a:xfrm>
            <a:prstGeom prst="ellipse">
              <a:avLst/>
            </a:prstGeom>
            <a:ln>
              <a:noFill/>
            </a:ln>
            <a:effectLst>
              <a:softEdge rad="127000"/>
            </a:effectLst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614213C2-4E49-7E5D-D3AE-3B5F3BB7F7E9}"/>
                </a:ext>
              </a:extLst>
            </p:cNvPr>
            <p:cNvGrpSpPr/>
            <p:nvPr/>
          </p:nvGrpSpPr>
          <p:grpSpPr>
            <a:xfrm>
              <a:off x="4572000" y="2841871"/>
              <a:ext cx="1276303" cy="1552974"/>
              <a:chOff x="4572000" y="2841871"/>
              <a:chExt cx="1276303" cy="1552974"/>
            </a:xfrm>
          </p:grpSpPr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436E0D00-A74F-63C6-8401-6AD88569D71C}"/>
                  </a:ext>
                </a:extLst>
              </p:cNvPr>
              <p:cNvGrpSpPr/>
              <p:nvPr/>
            </p:nvGrpSpPr>
            <p:grpSpPr>
              <a:xfrm>
                <a:off x="4572000" y="3428407"/>
                <a:ext cx="525202" cy="381000"/>
                <a:chOff x="4400824" y="1431145"/>
                <a:chExt cx="995826" cy="735848"/>
              </a:xfrm>
            </p:grpSpPr>
            <p:sp>
              <p:nvSpPr>
                <p:cNvPr id="21" name="Параллелограмм 20">
                  <a:extLst>
                    <a:ext uri="{FF2B5EF4-FFF2-40B4-BE49-F238E27FC236}">
                      <a16:creationId xmlns:a16="http://schemas.microsoft.com/office/drawing/2014/main" id="{34DF1901-E83C-20EE-B035-B6ACCD022721}"/>
                    </a:ext>
                  </a:extLst>
                </p:cNvPr>
                <p:cNvSpPr/>
                <p:nvPr/>
              </p:nvSpPr>
              <p:spPr>
                <a:xfrm rot="20430660">
                  <a:off x="4400824" y="1431145"/>
                  <a:ext cx="858729" cy="261912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Параллелограмм 21">
                  <a:extLst>
                    <a:ext uri="{FF2B5EF4-FFF2-40B4-BE49-F238E27FC236}">
                      <a16:creationId xmlns:a16="http://schemas.microsoft.com/office/drawing/2014/main" id="{1DCF9BB4-E559-A6C4-78A3-972D5F80E231}"/>
                    </a:ext>
                  </a:extLst>
                </p:cNvPr>
                <p:cNvSpPr/>
                <p:nvPr/>
              </p:nvSpPr>
              <p:spPr>
                <a:xfrm rot="20430660" flipV="1">
                  <a:off x="4537921" y="1902637"/>
                  <a:ext cx="858729" cy="264356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F643073B-2496-5237-D964-87F03172E80D}"/>
                  </a:ext>
                </a:extLst>
              </p:cNvPr>
              <p:cNvGrpSpPr/>
              <p:nvPr/>
            </p:nvGrpSpPr>
            <p:grpSpPr>
              <a:xfrm>
                <a:off x="4923168" y="2841871"/>
                <a:ext cx="525202" cy="381000"/>
                <a:chOff x="4400824" y="1431145"/>
                <a:chExt cx="995826" cy="735848"/>
              </a:xfrm>
            </p:grpSpPr>
            <p:sp>
              <p:nvSpPr>
                <p:cNvPr id="19" name="Параллелограмм 18">
                  <a:extLst>
                    <a:ext uri="{FF2B5EF4-FFF2-40B4-BE49-F238E27FC236}">
                      <a16:creationId xmlns:a16="http://schemas.microsoft.com/office/drawing/2014/main" id="{8387B53D-E0C0-9C00-6B73-B42D5622DDDF}"/>
                    </a:ext>
                  </a:extLst>
                </p:cNvPr>
                <p:cNvSpPr/>
                <p:nvPr/>
              </p:nvSpPr>
              <p:spPr>
                <a:xfrm rot="20430660">
                  <a:off x="4400824" y="1431145"/>
                  <a:ext cx="858729" cy="261912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араллелограмм 19">
                  <a:extLst>
                    <a:ext uri="{FF2B5EF4-FFF2-40B4-BE49-F238E27FC236}">
                      <a16:creationId xmlns:a16="http://schemas.microsoft.com/office/drawing/2014/main" id="{4F1B5BD5-4643-0AC8-E4B1-45C3A9728C2D}"/>
                    </a:ext>
                  </a:extLst>
                </p:cNvPr>
                <p:cNvSpPr/>
                <p:nvPr/>
              </p:nvSpPr>
              <p:spPr>
                <a:xfrm rot="20430660" flipV="1">
                  <a:off x="4537921" y="1902637"/>
                  <a:ext cx="858729" cy="264356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042D577B-7404-63F9-3EFE-C0F12BEA3837}"/>
                  </a:ext>
                </a:extLst>
              </p:cNvPr>
              <p:cNvGrpSpPr/>
              <p:nvPr/>
            </p:nvGrpSpPr>
            <p:grpSpPr>
              <a:xfrm>
                <a:off x="5323101" y="4013845"/>
                <a:ext cx="525202" cy="381000"/>
                <a:chOff x="4400824" y="1431145"/>
                <a:chExt cx="995826" cy="735848"/>
              </a:xfrm>
            </p:grpSpPr>
            <p:sp>
              <p:nvSpPr>
                <p:cNvPr id="17" name="Параллелограмм 16">
                  <a:extLst>
                    <a:ext uri="{FF2B5EF4-FFF2-40B4-BE49-F238E27FC236}">
                      <a16:creationId xmlns:a16="http://schemas.microsoft.com/office/drawing/2014/main" id="{D98B3B99-9275-3CE5-70F5-92B12A3A84DE}"/>
                    </a:ext>
                  </a:extLst>
                </p:cNvPr>
                <p:cNvSpPr/>
                <p:nvPr/>
              </p:nvSpPr>
              <p:spPr>
                <a:xfrm rot="20430660">
                  <a:off x="4400824" y="1431145"/>
                  <a:ext cx="858729" cy="261912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араллелограмм 17">
                  <a:extLst>
                    <a:ext uri="{FF2B5EF4-FFF2-40B4-BE49-F238E27FC236}">
                      <a16:creationId xmlns:a16="http://schemas.microsoft.com/office/drawing/2014/main" id="{0A01EC04-F7A9-AD7F-D6DC-EFC7FE19B2E7}"/>
                    </a:ext>
                  </a:extLst>
                </p:cNvPr>
                <p:cNvSpPr/>
                <p:nvPr/>
              </p:nvSpPr>
              <p:spPr>
                <a:xfrm rot="20430660" flipV="1">
                  <a:off x="4537921" y="1902637"/>
                  <a:ext cx="858729" cy="264356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5155F90-44A8-460D-C2F2-FFB78F2D4444}"/>
              </a:ext>
            </a:extLst>
          </p:cNvPr>
          <p:cNvGrpSpPr/>
          <p:nvPr/>
        </p:nvGrpSpPr>
        <p:grpSpPr>
          <a:xfrm>
            <a:off x="1178140" y="3284308"/>
            <a:ext cx="540996" cy="595177"/>
            <a:chOff x="7010400" y="731687"/>
            <a:chExt cx="1196922" cy="1563425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6814690-B1C3-0D90-7268-6A6228E86A6B}"/>
                </a:ext>
              </a:extLst>
            </p:cNvPr>
            <p:cNvGrpSpPr/>
            <p:nvPr/>
          </p:nvGrpSpPr>
          <p:grpSpPr>
            <a:xfrm>
              <a:off x="7010400" y="731687"/>
              <a:ext cx="1196922" cy="1563425"/>
              <a:chOff x="4725801" y="5641237"/>
              <a:chExt cx="717401" cy="912322"/>
            </a:xfrm>
            <a:solidFill>
              <a:srgbClr val="733AEC"/>
            </a:solidFill>
          </p:grpSpPr>
          <p:sp>
            <p:nvSpPr>
              <p:cNvPr id="44" name="Параллелограмм 43">
                <a:extLst>
                  <a:ext uri="{FF2B5EF4-FFF2-40B4-BE49-F238E27FC236}">
                    <a16:creationId xmlns:a16="http://schemas.microsoft.com/office/drawing/2014/main" id="{C56CF8A6-B5F6-8F35-4F9C-430EFB87DFFC}"/>
                  </a:ext>
                </a:extLst>
              </p:cNvPr>
              <p:cNvSpPr/>
              <p:nvPr/>
            </p:nvSpPr>
            <p:spPr>
              <a:xfrm rot="16200000">
                <a:off x="4444358" y="5922681"/>
                <a:ext cx="912321" cy="34943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44">
                <a:extLst>
                  <a:ext uri="{FF2B5EF4-FFF2-40B4-BE49-F238E27FC236}">
                    <a16:creationId xmlns:a16="http://schemas.microsoft.com/office/drawing/2014/main" id="{F8874334-2AFC-3985-33E7-E63ED3B41CB2}"/>
                  </a:ext>
                </a:extLst>
              </p:cNvPr>
              <p:cNvSpPr/>
              <p:nvPr/>
            </p:nvSpPr>
            <p:spPr>
              <a:xfrm rot="16200000" flipV="1">
                <a:off x="4812322" y="5922679"/>
                <a:ext cx="912321" cy="349438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8E7F3F21-3480-B2BE-964D-39310FDD508E}"/>
                </a:ext>
              </a:extLst>
            </p:cNvPr>
            <p:cNvGrpSpPr/>
            <p:nvPr/>
          </p:nvGrpSpPr>
          <p:grpSpPr>
            <a:xfrm>
              <a:off x="7058976" y="1035878"/>
              <a:ext cx="1139322" cy="1143862"/>
              <a:chOff x="915477" y="5859583"/>
              <a:chExt cx="682877" cy="667490"/>
            </a:xfrm>
          </p:grpSpPr>
          <p:sp>
            <p:nvSpPr>
              <p:cNvPr id="42" name="Параллелограмм 41">
                <a:extLst>
                  <a:ext uri="{FF2B5EF4-FFF2-40B4-BE49-F238E27FC236}">
                    <a16:creationId xmlns:a16="http://schemas.microsoft.com/office/drawing/2014/main" id="{54538DE5-879E-E85E-2481-D68950FAA476}"/>
                  </a:ext>
                </a:extLst>
              </p:cNvPr>
              <p:cNvSpPr/>
              <p:nvPr/>
            </p:nvSpPr>
            <p:spPr>
              <a:xfrm rot="16200000">
                <a:off x="748039" y="6044721"/>
                <a:ext cx="649790" cy="314914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араллелограмм 42">
                <a:extLst>
                  <a:ext uri="{FF2B5EF4-FFF2-40B4-BE49-F238E27FC236}">
                    <a16:creationId xmlns:a16="http://schemas.microsoft.com/office/drawing/2014/main" id="{02D0FD9F-2D53-644E-4CB6-F3DBF6FBF3C9}"/>
                  </a:ext>
                </a:extLst>
              </p:cNvPr>
              <p:cNvSpPr/>
              <p:nvPr/>
            </p:nvSpPr>
            <p:spPr>
              <a:xfrm rot="16200000" flipV="1">
                <a:off x="1116162" y="6027180"/>
                <a:ext cx="649790" cy="314595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EBB06F9-3C6B-C5B9-3DF7-7CAAAD843842}"/>
              </a:ext>
            </a:extLst>
          </p:cNvPr>
          <p:cNvGrpSpPr/>
          <p:nvPr/>
        </p:nvGrpSpPr>
        <p:grpSpPr>
          <a:xfrm>
            <a:off x="1201349" y="1832862"/>
            <a:ext cx="552940" cy="620470"/>
            <a:chOff x="7039967" y="2022520"/>
            <a:chExt cx="1196922" cy="1563425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C735B30B-5578-A759-A52B-5CEA05D86699}"/>
                </a:ext>
              </a:extLst>
            </p:cNvPr>
            <p:cNvGrpSpPr/>
            <p:nvPr/>
          </p:nvGrpSpPr>
          <p:grpSpPr>
            <a:xfrm>
              <a:off x="7039967" y="2022520"/>
              <a:ext cx="1196922" cy="1563425"/>
              <a:chOff x="4725801" y="5641237"/>
              <a:chExt cx="717401" cy="912322"/>
            </a:xfrm>
            <a:solidFill>
              <a:srgbClr val="FD309F"/>
            </a:solidFill>
          </p:grpSpPr>
          <p:sp>
            <p:nvSpPr>
              <p:cNvPr id="59" name="Параллелограмм 58">
                <a:extLst>
                  <a:ext uri="{FF2B5EF4-FFF2-40B4-BE49-F238E27FC236}">
                    <a16:creationId xmlns:a16="http://schemas.microsoft.com/office/drawing/2014/main" id="{2ECEE508-EA61-E6C0-83A6-2AF0AA72BFCD}"/>
                  </a:ext>
                </a:extLst>
              </p:cNvPr>
              <p:cNvSpPr/>
              <p:nvPr/>
            </p:nvSpPr>
            <p:spPr>
              <a:xfrm rot="16200000">
                <a:off x="4444358" y="5922681"/>
                <a:ext cx="912321" cy="34943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араллелограмм 59">
                <a:extLst>
                  <a:ext uri="{FF2B5EF4-FFF2-40B4-BE49-F238E27FC236}">
                    <a16:creationId xmlns:a16="http://schemas.microsoft.com/office/drawing/2014/main" id="{FFB97C5E-EE9A-DD81-B748-B8A4AD3B0F47}"/>
                  </a:ext>
                </a:extLst>
              </p:cNvPr>
              <p:cNvSpPr/>
              <p:nvPr/>
            </p:nvSpPr>
            <p:spPr>
              <a:xfrm rot="16200000" flipV="1">
                <a:off x="4812322" y="5922679"/>
                <a:ext cx="912321" cy="349438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CAF6B7CB-A5E7-D888-B6FA-4F0AEAC04DE7}"/>
                </a:ext>
              </a:extLst>
            </p:cNvPr>
            <p:cNvGrpSpPr/>
            <p:nvPr/>
          </p:nvGrpSpPr>
          <p:grpSpPr>
            <a:xfrm>
              <a:off x="7067336" y="2349549"/>
              <a:ext cx="1139322" cy="1143862"/>
              <a:chOff x="915477" y="5859583"/>
              <a:chExt cx="682877" cy="667490"/>
            </a:xfrm>
          </p:grpSpPr>
          <p:sp>
            <p:nvSpPr>
              <p:cNvPr id="57" name="Параллелограмм 56">
                <a:extLst>
                  <a:ext uri="{FF2B5EF4-FFF2-40B4-BE49-F238E27FC236}">
                    <a16:creationId xmlns:a16="http://schemas.microsoft.com/office/drawing/2014/main" id="{EF832791-70B1-7D9B-7FE4-29D19FB778BE}"/>
                  </a:ext>
                </a:extLst>
              </p:cNvPr>
              <p:cNvSpPr/>
              <p:nvPr/>
            </p:nvSpPr>
            <p:spPr>
              <a:xfrm rot="16200000">
                <a:off x="748039" y="6044721"/>
                <a:ext cx="649790" cy="314914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араллелограмм 57">
                <a:extLst>
                  <a:ext uri="{FF2B5EF4-FFF2-40B4-BE49-F238E27FC236}">
                    <a16:creationId xmlns:a16="http://schemas.microsoft.com/office/drawing/2014/main" id="{3830121B-4C64-8C45-6ABC-C44CC5473189}"/>
                  </a:ext>
                </a:extLst>
              </p:cNvPr>
              <p:cNvSpPr/>
              <p:nvPr/>
            </p:nvSpPr>
            <p:spPr>
              <a:xfrm rot="16200000" flipV="1">
                <a:off x="1116162" y="6027180"/>
                <a:ext cx="649790" cy="314595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1558F31-FB0C-40A4-CD1D-73B70D053AE1}"/>
              </a:ext>
            </a:extLst>
          </p:cNvPr>
          <p:cNvGrpSpPr/>
          <p:nvPr/>
        </p:nvGrpSpPr>
        <p:grpSpPr>
          <a:xfrm>
            <a:off x="1178139" y="4700545"/>
            <a:ext cx="562186" cy="603460"/>
            <a:chOff x="7083322" y="3302406"/>
            <a:chExt cx="1196922" cy="1563425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59368F01-6B6F-5D69-F548-9DB70C02951D}"/>
                </a:ext>
              </a:extLst>
            </p:cNvPr>
            <p:cNvGrpSpPr/>
            <p:nvPr/>
          </p:nvGrpSpPr>
          <p:grpSpPr>
            <a:xfrm>
              <a:off x="7083322" y="3302406"/>
              <a:ext cx="1196922" cy="1563425"/>
              <a:chOff x="4725801" y="5641237"/>
              <a:chExt cx="717401" cy="912322"/>
            </a:xfrm>
            <a:solidFill>
              <a:srgbClr val="FE56FC"/>
            </a:solidFill>
          </p:grpSpPr>
          <p:sp>
            <p:nvSpPr>
              <p:cNvPr id="66" name="Параллелограмм 65">
                <a:extLst>
                  <a:ext uri="{FF2B5EF4-FFF2-40B4-BE49-F238E27FC236}">
                    <a16:creationId xmlns:a16="http://schemas.microsoft.com/office/drawing/2014/main" id="{D9248AD1-B1E9-A774-1E5D-C7882E15B487}"/>
                  </a:ext>
                </a:extLst>
              </p:cNvPr>
              <p:cNvSpPr/>
              <p:nvPr/>
            </p:nvSpPr>
            <p:spPr>
              <a:xfrm rot="16200000">
                <a:off x="4444358" y="5922681"/>
                <a:ext cx="912321" cy="34943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араллелограмм 66">
                <a:extLst>
                  <a:ext uri="{FF2B5EF4-FFF2-40B4-BE49-F238E27FC236}">
                    <a16:creationId xmlns:a16="http://schemas.microsoft.com/office/drawing/2014/main" id="{322B0023-8A23-D859-5697-3F5BAE5E7F67}"/>
                  </a:ext>
                </a:extLst>
              </p:cNvPr>
              <p:cNvSpPr/>
              <p:nvPr/>
            </p:nvSpPr>
            <p:spPr>
              <a:xfrm rot="16200000" flipV="1">
                <a:off x="4812322" y="5922679"/>
                <a:ext cx="912321" cy="349438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47BA4088-7E2F-147D-2009-9233B8A3CB2F}"/>
                </a:ext>
              </a:extLst>
            </p:cNvPr>
            <p:cNvGrpSpPr/>
            <p:nvPr/>
          </p:nvGrpSpPr>
          <p:grpSpPr>
            <a:xfrm>
              <a:off x="7110691" y="3629428"/>
              <a:ext cx="1139324" cy="1143865"/>
              <a:chOff x="915477" y="5859581"/>
              <a:chExt cx="682878" cy="667492"/>
            </a:xfrm>
          </p:grpSpPr>
          <p:sp>
            <p:nvSpPr>
              <p:cNvPr id="64" name="Параллелограмм 63">
                <a:extLst>
                  <a:ext uri="{FF2B5EF4-FFF2-40B4-BE49-F238E27FC236}">
                    <a16:creationId xmlns:a16="http://schemas.microsoft.com/office/drawing/2014/main" id="{D50A1CCC-14C1-DC29-4260-2CF47CA8F2B4}"/>
                  </a:ext>
                </a:extLst>
              </p:cNvPr>
              <p:cNvSpPr/>
              <p:nvPr/>
            </p:nvSpPr>
            <p:spPr>
              <a:xfrm rot="16200000">
                <a:off x="748039" y="6044721"/>
                <a:ext cx="649790" cy="314914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араллелограмм 64">
                <a:extLst>
                  <a:ext uri="{FF2B5EF4-FFF2-40B4-BE49-F238E27FC236}">
                    <a16:creationId xmlns:a16="http://schemas.microsoft.com/office/drawing/2014/main" id="{FB7E6B40-1ED1-A856-3130-1BFDB7A2EC2C}"/>
                  </a:ext>
                </a:extLst>
              </p:cNvPr>
              <p:cNvSpPr/>
              <p:nvPr/>
            </p:nvSpPr>
            <p:spPr>
              <a:xfrm rot="16200000" flipV="1">
                <a:off x="1107800" y="6018816"/>
                <a:ext cx="649790" cy="331320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C6C8E1F5-8C64-F954-BDF0-ECE02FA52994}"/>
              </a:ext>
            </a:extLst>
          </p:cNvPr>
          <p:cNvGrpSpPr/>
          <p:nvPr/>
        </p:nvGrpSpPr>
        <p:grpSpPr>
          <a:xfrm rot="19759296">
            <a:off x="1073457" y="173644"/>
            <a:ext cx="443886" cy="586022"/>
            <a:chOff x="4571987" y="2841869"/>
            <a:chExt cx="1276315" cy="1552976"/>
          </a:xfrm>
          <a:solidFill>
            <a:srgbClr val="823CF8"/>
          </a:solidFill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9CD12202-D943-0B13-C5B1-D84A066B9C00}"/>
                </a:ext>
              </a:extLst>
            </p:cNvPr>
            <p:cNvGrpSpPr/>
            <p:nvPr/>
          </p:nvGrpSpPr>
          <p:grpSpPr>
            <a:xfrm>
              <a:off x="4571987" y="3428404"/>
              <a:ext cx="525200" cy="381000"/>
              <a:chOff x="4400824" y="1431145"/>
              <a:chExt cx="995826" cy="735848"/>
            </a:xfrm>
            <a:grpFill/>
          </p:grpSpPr>
          <p:sp>
            <p:nvSpPr>
              <p:cNvPr id="79" name="Параллелограмм 78">
                <a:extLst>
                  <a:ext uri="{FF2B5EF4-FFF2-40B4-BE49-F238E27FC236}">
                    <a16:creationId xmlns:a16="http://schemas.microsoft.com/office/drawing/2014/main" id="{4E78B17C-4FE0-10AC-AE68-D01D6FDE8E24}"/>
                  </a:ext>
                </a:extLst>
              </p:cNvPr>
              <p:cNvSpPr/>
              <p:nvPr/>
            </p:nvSpPr>
            <p:spPr>
              <a:xfrm rot="20430660">
                <a:off x="4400824" y="1431145"/>
                <a:ext cx="858729" cy="261912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79">
                <a:extLst>
                  <a:ext uri="{FF2B5EF4-FFF2-40B4-BE49-F238E27FC236}">
                    <a16:creationId xmlns:a16="http://schemas.microsoft.com/office/drawing/2014/main" id="{13A20CBD-87FA-1FE0-EE3F-52BCC346EF7B}"/>
                  </a:ext>
                </a:extLst>
              </p:cNvPr>
              <p:cNvSpPr/>
              <p:nvPr/>
            </p:nvSpPr>
            <p:spPr>
              <a:xfrm rot="20430660" flipV="1">
                <a:off x="4537921" y="1902637"/>
                <a:ext cx="858729" cy="26435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30A224D1-4193-6E6D-8AC3-0311771DDAE3}"/>
                </a:ext>
              </a:extLst>
            </p:cNvPr>
            <p:cNvGrpSpPr/>
            <p:nvPr/>
          </p:nvGrpSpPr>
          <p:grpSpPr>
            <a:xfrm>
              <a:off x="4923162" y="2841869"/>
              <a:ext cx="525201" cy="381000"/>
              <a:chOff x="4400824" y="1431145"/>
              <a:chExt cx="995826" cy="735848"/>
            </a:xfrm>
            <a:grpFill/>
          </p:grpSpPr>
          <p:sp>
            <p:nvSpPr>
              <p:cNvPr id="77" name="Параллелограмм 76">
                <a:extLst>
                  <a:ext uri="{FF2B5EF4-FFF2-40B4-BE49-F238E27FC236}">
                    <a16:creationId xmlns:a16="http://schemas.microsoft.com/office/drawing/2014/main" id="{BBD3A85A-C0B3-CE7F-C510-826EA56FB26E}"/>
                  </a:ext>
                </a:extLst>
              </p:cNvPr>
              <p:cNvSpPr/>
              <p:nvPr/>
            </p:nvSpPr>
            <p:spPr>
              <a:xfrm rot="20430660">
                <a:off x="4400824" y="1431145"/>
                <a:ext cx="858729" cy="261912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77">
                <a:extLst>
                  <a:ext uri="{FF2B5EF4-FFF2-40B4-BE49-F238E27FC236}">
                    <a16:creationId xmlns:a16="http://schemas.microsoft.com/office/drawing/2014/main" id="{DE7DDB6E-8A6F-851E-5294-886C2BD644E9}"/>
                  </a:ext>
                </a:extLst>
              </p:cNvPr>
              <p:cNvSpPr/>
              <p:nvPr/>
            </p:nvSpPr>
            <p:spPr>
              <a:xfrm rot="20430660" flipV="1">
                <a:off x="4537921" y="1902637"/>
                <a:ext cx="858729" cy="26435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EF042335-499F-B93A-D529-7DFAF0F5864C}"/>
                </a:ext>
              </a:extLst>
            </p:cNvPr>
            <p:cNvGrpSpPr/>
            <p:nvPr/>
          </p:nvGrpSpPr>
          <p:grpSpPr>
            <a:xfrm>
              <a:off x="5323101" y="4013845"/>
              <a:ext cx="525201" cy="381000"/>
              <a:chOff x="4400824" y="1431145"/>
              <a:chExt cx="995826" cy="735848"/>
            </a:xfrm>
            <a:grpFill/>
          </p:grpSpPr>
          <p:sp>
            <p:nvSpPr>
              <p:cNvPr id="75" name="Параллелограмм 74">
                <a:extLst>
                  <a:ext uri="{FF2B5EF4-FFF2-40B4-BE49-F238E27FC236}">
                    <a16:creationId xmlns:a16="http://schemas.microsoft.com/office/drawing/2014/main" id="{A5432AB8-F880-E3B3-01D3-BEDA54C93954}"/>
                  </a:ext>
                </a:extLst>
              </p:cNvPr>
              <p:cNvSpPr/>
              <p:nvPr/>
            </p:nvSpPr>
            <p:spPr>
              <a:xfrm rot="20430660">
                <a:off x="4400824" y="1431145"/>
                <a:ext cx="858729" cy="261912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75">
                <a:extLst>
                  <a:ext uri="{FF2B5EF4-FFF2-40B4-BE49-F238E27FC236}">
                    <a16:creationId xmlns:a16="http://schemas.microsoft.com/office/drawing/2014/main" id="{94DADD44-10AB-689E-BC69-AC6A0D0C3E9A}"/>
                  </a:ext>
                </a:extLst>
              </p:cNvPr>
              <p:cNvSpPr/>
              <p:nvPr/>
            </p:nvSpPr>
            <p:spPr>
              <a:xfrm rot="20430660" flipV="1">
                <a:off x="4537921" y="1902637"/>
                <a:ext cx="858729" cy="26435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51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353" y="426412"/>
            <a:ext cx="3240361" cy="6619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0099"/>
                </a:solidFill>
                <a:latin typeface="+mn-lt"/>
              </a:rPr>
              <a:t>Рефлексия</a:t>
            </a:r>
          </a:p>
        </p:txBody>
      </p:sp>
      <p:pic>
        <p:nvPicPr>
          <p:cNvPr id="2050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7" t="2181" r="55860" b="35219"/>
          <a:stretch>
            <a:fillRect/>
          </a:stretch>
        </p:blipFill>
        <p:spPr bwMode="auto">
          <a:xfrm>
            <a:off x="3352800" y="39624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6" t="5217" r="55076" b="33913"/>
          <a:stretch>
            <a:fillRect/>
          </a:stretch>
        </p:blipFill>
        <p:spPr bwMode="auto">
          <a:xfrm>
            <a:off x="5439915" y="1396120"/>
            <a:ext cx="3339765" cy="258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Управляющая кнопка: далее 27">
            <a:hlinkClick r:id="rId7" action="ppaction://hlinksldjump" highlightClick="1"/>
          </p:cNvPr>
          <p:cNvSpPr/>
          <p:nvPr/>
        </p:nvSpPr>
        <p:spPr>
          <a:xfrm>
            <a:off x="8244000" y="6498000"/>
            <a:ext cx="900000" cy="36000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72EFD0E-B502-CCB8-EB12-ED995EED54B6}"/>
              </a:ext>
            </a:extLst>
          </p:cNvPr>
          <p:cNvGrpSpPr/>
          <p:nvPr/>
        </p:nvGrpSpPr>
        <p:grpSpPr>
          <a:xfrm>
            <a:off x="1203862" y="1528888"/>
            <a:ext cx="3192496" cy="2415093"/>
            <a:chOff x="2060644" y="3094123"/>
            <a:chExt cx="3192496" cy="2415093"/>
          </a:xfrm>
        </p:grpSpPr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7ACC1420-4526-2D85-490B-9FEB191D63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8" t="66375" r="51121" b="1"/>
            <a:stretch/>
          </p:blipFill>
          <p:spPr bwMode="auto">
            <a:xfrm>
              <a:off x="4381504" y="3938239"/>
              <a:ext cx="609600" cy="68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>
              <a:extLst>
                <a:ext uri="{FF2B5EF4-FFF2-40B4-BE49-F238E27FC236}">
                  <a16:creationId xmlns:a16="http://schemas.microsoft.com/office/drawing/2014/main" id="{D22A4EE1-E97C-7FC9-EEB2-DD9588F92C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69" r="75254" b="32864"/>
            <a:stretch/>
          </p:blipFill>
          <p:spPr bwMode="auto">
            <a:xfrm>
              <a:off x="4325969" y="3157261"/>
              <a:ext cx="703231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>
              <a:extLst>
                <a:ext uri="{FF2B5EF4-FFF2-40B4-BE49-F238E27FC236}">
                  <a16:creationId xmlns:a16="http://schemas.microsoft.com/office/drawing/2014/main" id="{597C2D0B-F118-C85C-DCCC-195919AE92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69" r="75254" b="32864"/>
            <a:stretch/>
          </p:blipFill>
          <p:spPr bwMode="auto">
            <a:xfrm>
              <a:off x="3291390" y="4798372"/>
              <a:ext cx="703231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66C4F2A-72C7-6B40-8744-31A6A7AA44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254" b="66731"/>
            <a:stretch/>
          </p:blipFill>
          <p:spPr bwMode="auto">
            <a:xfrm>
              <a:off x="3317937" y="3959097"/>
              <a:ext cx="703231" cy="673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>
              <a:extLst>
                <a:ext uri="{FF2B5EF4-FFF2-40B4-BE49-F238E27FC236}">
                  <a16:creationId xmlns:a16="http://schemas.microsoft.com/office/drawing/2014/main" id="{56C84648-7CBC-C7BE-51BA-EA855D26C1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8" t="66375" r="51121" b="1"/>
            <a:stretch/>
          </p:blipFill>
          <p:spPr bwMode="auto">
            <a:xfrm>
              <a:off x="3356033" y="3174130"/>
              <a:ext cx="609600" cy="68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D1A40E72-013A-5FA9-7CAF-37A2186D6B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8" t="66375" r="51121" b="1"/>
            <a:stretch/>
          </p:blipFill>
          <p:spPr bwMode="auto">
            <a:xfrm>
              <a:off x="2300790" y="4796546"/>
              <a:ext cx="609600" cy="68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>
              <a:extLst>
                <a:ext uri="{FF2B5EF4-FFF2-40B4-BE49-F238E27FC236}">
                  <a16:creationId xmlns:a16="http://schemas.microsoft.com/office/drawing/2014/main" id="{148502D9-8C32-FC54-A37D-65AEE303A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69" r="75254" b="32864"/>
            <a:stretch/>
          </p:blipFill>
          <p:spPr bwMode="auto">
            <a:xfrm>
              <a:off x="2226274" y="3946993"/>
              <a:ext cx="703231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>
              <a:extLst>
                <a:ext uri="{FF2B5EF4-FFF2-40B4-BE49-F238E27FC236}">
                  <a16:creationId xmlns:a16="http://schemas.microsoft.com/office/drawing/2014/main" id="{5F02B417-497D-D5C1-52B2-6375BD0241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254" b="66731"/>
            <a:stretch/>
          </p:blipFill>
          <p:spPr bwMode="auto">
            <a:xfrm>
              <a:off x="2240298" y="3160458"/>
              <a:ext cx="703231" cy="673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09FAE203-B1B4-2D44-72AD-017876D003C0}"/>
                </a:ext>
              </a:extLst>
            </p:cNvPr>
            <p:cNvGrpSpPr/>
            <p:nvPr/>
          </p:nvGrpSpPr>
          <p:grpSpPr>
            <a:xfrm>
              <a:off x="2060644" y="3094123"/>
              <a:ext cx="3192496" cy="2415093"/>
              <a:chOff x="2060645" y="3047059"/>
              <a:chExt cx="3192496" cy="2415093"/>
            </a:xfrm>
          </p:grpSpPr>
          <p:sp>
            <p:nvSpPr>
              <p:cNvPr id="135" name="Прямоугольник 134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730FAE7-34FB-40C4-4B33-F8E93D619CE3}"/>
                  </a:ext>
                </a:extLst>
              </p:cNvPr>
              <p:cNvSpPr/>
              <p:nvPr/>
            </p:nvSpPr>
            <p:spPr>
              <a:xfrm>
                <a:off x="2060645" y="3048000"/>
                <a:ext cx="3192496" cy="2413211"/>
              </a:xfrm>
              <a:prstGeom prst="rect">
                <a:avLst/>
              </a:prstGeom>
              <a:noFill/>
              <a:ln w="19050">
                <a:solidFill>
                  <a:srgbClr val="9C9C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6" name="Прямая соединительная линия 135">
                <a:extLst>
                  <a:ext uri="{FF2B5EF4-FFF2-40B4-BE49-F238E27FC236}">
                    <a16:creationId xmlns:a16="http://schemas.microsoft.com/office/drawing/2014/main" id="{8EF33235-FF4E-8A55-4345-78B05502FFAA}"/>
                  </a:ext>
                </a:extLst>
              </p:cNvPr>
              <p:cNvCxnSpPr/>
              <p:nvPr/>
            </p:nvCxnSpPr>
            <p:spPr>
              <a:xfrm>
                <a:off x="2060645" y="3849561"/>
                <a:ext cx="3192496" cy="0"/>
              </a:xfrm>
              <a:prstGeom prst="line">
                <a:avLst/>
              </a:prstGeom>
              <a:ln w="19050">
                <a:solidFill>
                  <a:srgbClr val="9C9C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>
                <a:extLst>
                  <a:ext uri="{FF2B5EF4-FFF2-40B4-BE49-F238E27FC236}">
                    <a16:creationId xmlns:a16="http://schemas.microsoft.com/office/drawing/2014/main" id="{35CBEE05-6EEA-464F-0928-1E6469027FBA}"/>
                  </a:ext>
                </a:extLst>
              </p:cNvPr>
              <p:cNvCxnSpPr/>
              <p:nvPr/>
            </p:nvCxnSpPr>
            <p:spPr>
              <a:xfrm>
                <a:off x="2060645" y="4648200"/>
                <a:ext cx="3192496" cy="0"/>
              </a:xfrm>
              <a:prstGeom prst="line">
                <a:avLst/>
              </a:prstGeom>
              <a:ln w="19050">
                <a:solidFill>
                  <a:srgbClr val="9C9C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>
                <a:extLst>
                  <a:ext uri="{FF2B5EF4-FFF2-40B4-BE49-F238E27FC236}">
                    <a16:creationId xmlns:a16="http://schemas.microsoft.com/office/drawing/2014/main" id="{9D8586AD-452D-4AD4-E088-22E3FCFF93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3569" y="3048000"/>
                <a:ext cx="0" cy="2414152"/>
              </a:xfrm>
              <a:prstGeom prst="line">
                <a:avLst/>
              </a:prstGeom>
              <a:ln w="19050">
                <a:solidFill>
                  <a:srgbClr val="9C9C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>
                <a:extLst>
                  <a:ext uri="{FF2B5EF4-FFF2-40B4-BE49-F238E27FC236}">
                    <a16:creationId xmlns:a16="http://schemas.microsoft.com/office/drawing/2014/main" id="{2FBF3154-A3DE-62AD-6A96-BBFD0016C8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4200" y="3047059"/>
                <a:ext cx="0" cy="2414152"/>
              </a:xfrm>
              <a:prstGeom prst="line">
                <a:avLst/>
              </a:prstGeom>
              <a:ln w="19050">
                <a:solidFill>
                  <a:srgbClr val="9C9C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1387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353" y="426412"/>
            <a:ext cx="3240361" cy="6619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0099"/>
                </a:solidFill>
                <a:latin typeface="+mn-lt"/>
              </a:rPr>
              <a:t>Рефлексия</a:t>
            </a:r>
          </a:p>
        </p:txBody>
      </p:sp>
      <p:sp>
        <p:nvSpPr>
          <p:cNvPr id="56324" name="Содержимое 2"/>
          <p:cNvSpPr>
            <a:spLocks noGrp="1"/>
          </p:cNvSpPr>
          <p:nvPr>
            <p:ph idx="1"/>
          </p:nvPr>
        </p:nvSpPr>
        <p:spPr>
          <a:xfrm>
            <a:off x="971550" y="1447800"/>
            <a:ext cx="796290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/>
          </a:p>
        </p:txBody>
      </p:sp>
      <p:pic>
        <p:nvPicPr>
          <p:cNvPr id="24" name="Рисунок 7">
            <a:extLst>
              <a:ext uri="{FF2B5EF4-FFF2-40B4-BE49-F238E27FC236}">
                <a16:creationId xmlns:a16="http://schemas.microsoft.com/office/drawing/2014/main" id="{45B421E2-7219-B466-3E36-5D033B1AC1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6516"/>
            <a:ext cx="2763838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одержимое 2">
            <a:extLst>
              <a:ext uri="{FF2B5EF4-FFF2-40B4-BE49-F238E27FC236}">
                <a16:creationId xmlns:a16="http://schemas.microsoft.com/office/drawing/2014/main" id="{9870C476-F563-63A4-EC04-9409003D5DB0}"/>
              </a:ext>
            </a:extLst>
          </p:cNvPr>
          <p:cNvSpPr txBox="1">
            <a:spLocks/>
          </p:cNvSpPr>
          <p:nvPr/>
        </p:nvSpPr>
        <p:spPr bwMode="auto">
          <a:xfrm>
            <a:off x="1066800" y="2286000"/>
            <a:ext cx="807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   Вы эмоциональный человек, поэтому сегодня в большей степени акцентировали внимание на форме проведения семинара     и психологической атмосфере. Спасибо. Но помните: иногда эмоции мешают…</a:t>
            </a:r>
          </a:p>
          <a:p>
            <a:pPr marL="0" indent="444500"/>
            <a:endParaRPr lang="ru-RU" dirty="0"/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244000" y="6498000"/>
            <a:ext cx="900000" cy="36000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94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353" y="426412"/>
            <a:ext cx="3240361" cy="6619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0099"/>
                </a:solidFill>
                <a:latin typeface="+mn-lt"/>
              </a:rPr>
              <a:t>Рефлексия</a:t>
            </a:r>
          </a:p>
        </p:txBody>
      </p:sp>
      <p:sp>
        <p:nvSpPr>
          <p:cNvPr id="56324" name="Содержимое 2"/>
          <p:cNvSpPr>
            <a:spLocks noGrp="1"/>
          </p:cNvSpPr>
          <p:nvPr>
            <p:ph idx="1"/>
          </p:nvPr>
        </p:nvSpPr>
        <p:spPr>
          <a:xfrm>
            <a:off x="971550" y="1447800"/>
            <a:ext cx="796290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9B6FEF-65C2-5A9A-3650-6AC516C25B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30325"/>
            <a:ext cx="4727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C3FDE201-E715-D1C5-83B5-2E587E0475B5}"/>
              </a:ext>
            </a:extLst>
          </p:cNvPr>
          <p:cNvSpPr txBox="1">
            <a:spLocks/>
          </p:cNvSpPr>
          <p:nvPr/>
        </p:nvSpPr>
        <p:spPr bwMode="auto">
          <a:xfrm>
            <a:off x="971550" y="2062315"/>
            <a:ext cx="81724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rgbClr val="000066"/>
                </a:solidFill>
                <a:cs typeface="Times New Roman" pitchFamily="18" charset="0"/>
              </a:rPr>
              <a:t>    </a:t>
            </a: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Вы цените новую, интересную и полезную информацию. Содержание мастер-класса вас удовлетворило. Вы ответственный и </a:t>
            </a:r>
            <a:r>
              <a:rPr lang="ru-RU" dirty="0" err="1">
                <a:solidFill>
                  <a:srgbClr val="000066"/>
                </a:solidFill>
                <a:cs typeface="Times New Roman" pitchFamily="18" charset="0"/>
              </a:rPr>
              <a:t>сосредо</a:t>
            </a: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-точенный профессионал. </a:t>
            </a:r>
          </a:p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  <a:cs typeface="Times New Roman" pitchFamily="18" charset="0"/>
              </a:rPr>
              <a:t>    Но жизнь не должна быть исключительно серьезной, она состоит не только из работы   и обязательств. Удивляйтесь, улыбайтесь мелочам, отдыхайте, живите с радостью!</a:t>
            </a:r>
          </a:p>
          <a:p>
            <a:endParaRPr lang="ru-RU" dirty="0"/>
          </a:p>
        </p:txBody>
      </p: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8244000" y="6498000"/>
            <a:ext cx="900000" cy="36000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82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353" y="426412"/>
            <a:ext cx="3240361" cy="6619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0099"/>
                </a:solidFill>
                <a:latin typeface="+mn-lt"/>
              </a:rPr>
              <a:t>Рефлексия</a:t>
            </a:r>
          </a:p>
        </p:txBody>
      </p:sp>
      <p:sp>
        <p:nvSpPr>
          <p:cNvPr id="56324" name="Содержимое 2"/>
          <p:cNvSpPr>
            <a:spLocks noGrp="1"/>
          </p:cNvSpPr>
          <p:nvPr>
            <p:ph idx="1"/>
          </p:nvPr>
        </p:nvSpPr>
        <p:spPr>
          <a:xfrm>
            <a:off x="971550" y="1447800"/>
            <a:ext cx="796290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271A20-CFCA-1973-7922-7E15CE5731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67963"/>
            <a:ext cx="2743200" cy="2200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30E00B90-6FDA-F399-111B-6B76AA7E1519}"/>
              </a:ext>
            </a:extLst>
          </p:cNvPr>
          <p:cNvSpPr txBox="1">
            <a:spLocks/>
          </p:cNvSpPr>
          <p:nvPr/>
        </p:nvSpPr>
        <p:spPr bwMode="auto">
          <a:xfrm>
            <a:off x="762000" y="2379123"/>
            <a:ext cx="8172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ru-RU" sz="3600" dirty="0">
                <a:solidFill>
                  <a:srgbClr val="000066"/>
                </a:solidFill>
                <a:cs typeface="Times New Roman" pitchFamily="18" charset="0"/>
              </a:rPr>
              <a:t>      Вы творческий человек,  и вам много чего хочется одновременно. Иногда это хорошо, иногда </a:t>
            </a: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sym typeface="Symbol"/>
              </a:rPr>
              <a:t></a:t>
            </a:r>
            <a:r>
              <a:rPr lang="ru-RU" sz="3600" dirty="0">
                <a:solidFill>
                  <a:srgbClr val="000066"/>
                </a:solidFill>
                <a:cs typeface="Times New Roman" pitchFamily="18" charset="0"/>
              </a:rPr>
              <a:t> не очень. Постарайтесь расставить приоритеты. </a:t>
            </a:r>
          </a:p>
          <a:p>
            <a:endParaRPr lang="ru-RU" dirty="0"/>
          </a:p>
        </p:txBody>
      </p:sp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8244000" y="6498000"/>
            <a:ext cx="900000" cy="36000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1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400" i="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1600200"/>
            <a:ext cx="7010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i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60421" name="TextBox 9"/>
          <p:cNvSpPr txBox="1">
            <a:spLocks noChangeArrowheads="1"/>
          </p:cNvSpPr>
          <p:nvPr/>
        </p:nvSpPr>
        <p:spPr bwMode="auto">
          <a:xfrm>
            <a:off x="2590800" y="2819400"/>
            <a:ext cx="62108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ru-RU" sz="24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Подготовили:</a:t>
            </a:r>
            <a: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  </a:t>
            </a:r>
            <a:b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А. В. </a:t>
            </a:r>
            <a:r>
              <a:rPr lang="ru-RU" sz="2400" dirty="0" err="1">
                <a:solidFill>
                  <a:srgbClr val="000066"/>
                </a:solidFill>
                <a:latin typeface="+mn-lt"/>
                <a:cs typeface="Times New Roman" pitchFamily="18" charset="0"/>
              </a:rPr>
              <a:t>Кальчук</a:t>
            </a:r>
            <a: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,</a:t>
            </a:r>
            <a:b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заместитель директора </a:t>
            </a:r>
            <a:b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по учебной работе;</a:t>
            </a:r>
            <a:b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С. М. </a:t>
            </a:r>
            <a:r>
              <a:rPr lang="ru-RU" sz="2400" dirty="0" err="1">
                <a:solidFill>
                  <a:srgbClr val="000066"/>
                </a:solidFill>
                <a:latin typeface="+mn-lt"/>
                <a:cs typeface="Times New Roman" pitchFamily="18" charset="0"/>
              </a:rPr>
              <a:t>Боглай</a:t>
            </a:r>
            <a: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, </a:t>
            </a:r>
          </a:p>
          <a:p>
            <a:pPr algn="r" eaLnBrk="0" hangingPunct="0"/>
            <a: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учитель высшей категории</a:t>
            </a:r>
          </a:p>
          <a:p>
            <a:pPr algn="r" eaLnBrk="0" hangingPunct="0"/>
            <a: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УПК детский сад </a:t>
            </a:r>
            <a: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  <a:sym typeface="Symbol"/>
              </a:rPr>
              <a:t></a:t>
            </a:r>
            <a: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  начальная школа № 2 </a:t>
            </a:r>
          </a:p>
          <a:p>
            <a:pPr algn="r" eaLnBrk="0" hangingPunct="0"/>
            <a:r>
              <a:rPr lang="ru-RU" sz="24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г. Бреста</a:t>
            </a:r>
            <a:r>
              <a:rPr lang="ru-RU" sz="2800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8DE48A7C-771A-4E9D-E31D-827251A2E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0"/>
            <a:ext cx="2083990" cy="2083990"/>
          </a:xfrm>
        </p:spPr>
      </p:pic>
      <p:pic>
        <p:nvPicPr>
          <p:cNvPr id="21" name="Объект 15">
            <a:extLst>
              <a:ext uri="{FF2B5EF4-FFF2-40B4-BE49-F238E27FC236}">
                <a16:creationId xmlns:a16="http://schemas.microsoft.com/office/drawing/2014/main" id="{C111EDBA-5564-A631-E80B-764B6EA79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4800" y="2165999"/>
            <a:ext cx="2083990" cy="208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Объект 15">
            <a:extLst>
              <a:ext uri="{FF2B5EF4-FFF2-40B4-BE49-F238E27FC236}">
                <a16:creationId xmlns:a16="http://schemas.microsoft.com/office/drawing/2014/main" id="{92665234-E6A5-BD48-2E4D-F0AE9669F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84795" y="4477448"/>
            <a:ext cx="2083990" cy="208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2971800" cy="914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sz="3200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Проверим:</a:t>
            </a:r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2133600" y="152400"/>
            <a:ext cx="701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Квадрат разделили на четыре равные части. </a:t>
            </a:r>
            <a:endParaRPr lang="ru-RU" sz="3200" dirty="0">
              <a:latin typeface="+mn-lt"/>
            </a:endParaRPr>
          </a:p>
        </p:txBody>
      </p:sp>
      <p:sp>
        <p:nvSpPr>
          <p:cNvPr id="11" name="Управляющая кнопка: &quot;Назад&quot; или &quot;Предыдущий&quot;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1AF81A5-4071-187C-DBD7-ADD66883702F}"/>
              </a:ext>
            </a:extLst>
          </p:cNvPr>
          <p:cNvSpPr/>
          <p:nvPr/>
        </p:nvSpPr>
        <p:spPr>
          <a:xfrm>
            <a:off x="8243888" y="6469063"/>
            <a:ext cx="900112" cy="388937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DF61520-ABF1-BAB8-7973-F557A94D816F}"/>
              </a:ext>
            </a:extLst>
          </p:cNvPr>
          <p:cNvGrpSpPr/>
          <p:nvPr/>
        </p:nvGrpSpPr>
        <p:grpSpPr>
          <a:xfrm>
            <a:off x="3884295" y="1446203"/>
            <a:ext cx="1375410" cy="1371600"/>
            <a:chOff x="0" y="0"/>
            <a:chExt cx="1375410" cy="1371600"/>
          </a:xfrm>
          <a:solidFill>
            <a:srgbClr val="57FFFF"/>
          </a:solidFill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5E207B7-9395-1371-1532-C5CB7AEFFF68}"/>
                </a:ext>
              </a:extLst>
            </p:cNvPr>
            <p:cNvSpPr/>
            <p:nvPr/>
          </p:nvSpPr>
          <p:spPr>
            <a:xfrm>
              <a:off x="0" y="0"/>
              <a:ext cx="1375410" cy="136779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E03E072F-E782-1F1F-8A5C-5F02A6925875}"/>
                </a:ext>
              </a:extLst>
            </p:cNvPr>
            <p:cNvCxnSpPr/>
            <p:nvPr/>
          </p:nvCxnSpPr>
          <p:spPr>
            <a:xfrm>
              <a:off x="0" y="0"/>
              <a:ext cx="1375410" cy="136779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7E29F84-2CFA-270E-CA3F-032C106D5DCB}"/>
                </a:ext>
              </a:extLst>
            </p:cNvPr>
            <p:cNvCxnSpPr/>
            <p:nvPr/>
          </p:nvCxnSpPr>
          <p:spPr>
            <a:xfrm flipH="1">
              <a:off x="0" y="0"/>
              <a:ext cx="1375410" cy="13716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12496FB-98A5-6A74-79DA-30D41AB69ABE}"/>
              </a:ext>
            </a:extLst>
          </p:cNvPr>
          <p:cNvGrpSpPr/>
          <p:nvPr/>
        </p:nvGrpSpPr>
        <p:grpSpPr>
          <a:xfrm>
            <a:off x="1598161" y="4936784"/>
            <a:ext cx="1381125" cy="1371600"/>
            <a:chOff x="0" y="0"/>
            <a:chExt cx="1381125" cy="1371600"/>
          </a:xfrm>
          <a:solidFill>
            <a:srgbClr val="FFB084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84DF2EF-9D4E-61E0-DC73-E4E281523333}"/>
                </a:ext>
              </a:extLst>
            </p:cNvPr>
            <p:cNvSpPr/>
            <p:nvPr/>
          </p:nvSpPr>
          <p:spPr>
            <a:xfrm>
              <a:off x="9525" y="0"/>
              <a:ext cx="1371600" cy="13716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8CEB663B-19EC-6CE7-0D94-0D22202E09C2}"/>
                </a:ext>
              </a:extLst>
            </p:cNvPr>
            <p:cNvGrpSpPr/>
            <p:nvPr/>
          </p:nvGrpSpPr>
          <p:grpSpPr>
            <a:xfrm>
              <a:off x="0" y="0"/>
              <a:ext cx="1377950" cy="1371600"/>
              <a:chOff x="0" y="0"/>
              <a:chExt cx="1377950" cy="1371600"/>
            </a:xfrm>
            <a:grpFill/>
          </p:grpSpPr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AC918A40-AF75-01BF-4517-12B0DC565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010" y="0"/>
                <a:ext cx="685800" cy="137160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B0F706B6-6514-ACB1-2BFD-B7AD0AA582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0" y="346710"/>
                <a:ext cx="1377950" cy="685800"/>
              </a:xfrm>
              <a:prstGeom prst="line">
                <a:avLst/>
              </a:prstGeom>
              <a:grpFill/>
              <a:ln w="19050">
                <a:solidFill>
                  <a:schemeClr val="dk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</p:cxnSp>
        </p:grp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8CF2C41-F9BA-17FB-49BD-74A872F3D08B}"/>
              </a:ext>
            </a:extLst>
          </p:cNvPr>
          <p:cNvGrpSpPr/>
          <p:nvPr/>
        </p:nvGrpSpPr>
        <p:grpSpPr>
          <a:xfrm>
            <a:off x="1607686" y="2057400"/>
            <a:ext cx="1371600" cy="1371600"/>
            <a:chOff x="0" y="0"/>
            <a:chExt cx="1371600" cy="1371600"/>
          </a:xfrm>
          <a:solidFill>
            <a:srgbClr val="8EC1FC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C643705D-6554-3CDE-ED95-024D7B5FA43D}"/>
                </a:ext>
              </a:extLst>
            </p:cNvPr>
            <p:cNvSpPr/>
            <p:nvPr/>
          </p:nvSpPr>
          <p:spPr>
            <a:xfrm>
              <a:off x="0" y="0"/>
              <a:ext cx="1371600" cy="13716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5F8A2CD8-0491-0AA9-58A7-4410303EAC9C}"/>
                </a:ext>
              </a:extLst>
            </p:cNvPr>
            <p:cNvCxnSpPr/>
            <p:nvPr/>
          </p:nvCxnSpPr>
          <p:spPr>
            <a:xfrm>
              <a:off x="685800" y="0"/>
              <a:ext cx="0" cy="1358265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8E249F68-3784-B663-61A1-930D0EDD4782}"/>
                </a:ext>
              </a:extLst>
            </p:cNvPr>
            <p:cNvCxnSpPr/>
            <p:nvPr/>
          </p:nvCxnSpPr>
          <p:spPr>
            <a:xfrm>
              <a:off x="0" y="676275"/>
              <a:ext cx="137160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01A1677-A288-14FA-941D-822BAECF4CB5}"/>
              </a:ext>
            </a:extLst>
          </p:cNvPr>
          <p:cNvGrpSpPr/>
          <p:nvPr/>
        </p:nvGrpSpPr>
        <p:grpSpPr>
          <a:xfrm>
            <a:off x="3886200" y="4267200"/>
            <a:ext cx="1371600" cy="1371600"/>
            <a:chOff x="0" y="0"/>
            <a:chExt cx="1371600" cy="1371600"/>
          </a:xfrm>
          <a:solidFill>
            <a:srgbClr val="FF949B"/>
          </a:solidFill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A9B087F7-08FE-C13C-D3BB-AB89D839C453}"/>
                </a:ext>
              </a:extLst>
            </p:cNvPr>
            <p:cNvSpPr/>
            <p:nvPr/>
          </p:nvSpPr>
          <p:spPr>
            <a:xfrm>
              <a:off x="0" y="0"/>
              <a:ext cx="1368425" cy="13716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6A298A24-D544-0DC2-7A68-0591192AAF55}"/>
                </a:ext>
              </a:extLst>
            </p:cNvPr>
            <p:cNvCxnSpPr/>
            <p:nvPr/>
          </p:nvCxnSpPr>
          <p:spPr>
            <a:xfrm>
              <a:off x="352425" y="695325"/>
              <a:ext cx="657860" cy="672465"/>
            </a:xfrm>
            <a:prstGeom prst="line">
              <a:avLst/>
            </a:prstGeom>
            <a:grp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65E5D7A8-0E3F-0E07-4C21-04CA1B474B19}"/>
                </a:ext>
              </a:extLst>
            </p:cNvPr>
            <p:cNvCxnSpPr/>
            <p:nvPr/>
          </p:nvCxnSpPr>
          <p:spPr>
            <a:xfrm>
              <a:off x="323850" y="19050"/>
              <a:ext cx="714375" cy="676275"/>
            </a:xfrm>
            <a:prstGeom prst="line">
              <a:avLst/>
            </a:prstGeom>
            <a:grp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A5B0D10B-252C-BBB4-9B70-7C35BD6CDCC2}"/>
                </a:ext>
              </a:extLst>
            </p:cNvPr>
            <p:cNvCxnSpPr/>
            <p:nvPr/>
          </p:nvCxnSpPr>
          <p:spPr>
            <a:xfrm>
              <a:off x="0" y="685800"/>
              <a:ext cx="137160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4F5FF20-7F0F-7FBF-9A0E-125852923E5C}"/>
              </a:ext>
            </a:extLst>
          </p:cNvPr>
          <p:cNvGrpSpPr/>
          <p:nvPr/>
        </p:nvGrpSpPr>
        <p:grpSpPr>
          <a:xfrm>
            <a:off x="6193289" y="4927259"/>
            <a:ext cx="1371600" cy="1381125"/>
            <a:chOff x="0" y="0"/>
            <a:chExt cx="1371600" cy="1381125"/>
          </a:xfrm>
          <a:solidFill>
            <a:srgbClr val="FFF461"/>
          </a:solidFill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74EB9B2-D36A-7FFD-08BB-0EF63A5052F2}"/>
                </a:ext>
              </a:extLst>
            </p:cNvPr>
            <p:cNvSpPr/>
            <p:nvPr/>
          </p:nvSpPr>
          <p:spPr>
            <a:xfrm>
              <a:off x="0" y="9525"/>
              <a:ext cx="1371600" cy="13716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447A9D71-6E28-8F44-62E8-63C220F705B8}"/>
                </a:ext>
              </a:extLst>
            </p:cNvPr>
            <p:cNvCxnSpPr/>
            <p:nvPr/>
          </p:nvCxnSpPr>
          <p:spPr>
            <a:xfrm flipH="1">
              <a:off x="1038225" y="9525"/>
              <a:ext cx="0" cy="1371600"/>
            </a:xfrm>
            <a:prstGeom prst="line">
              <a:avLst/>
            </a:prstGeom>
            <a:grp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48A1FDA5-8B17-A7F8-9228-9366196BBE6E}"/>
                </a:ext>
              </a:extLst>
            </p:cNvPr>
            <p:cNvCxnSpPr/>
            <p:nvPr/>
          </p:nvCxnSpPr>
          <p:spPr>
            <a:xfrm flipH="1">
              <a:off x="695325" y="9525"/>
              <a:ext cx="0" cy="1371600"/>
            </a:xfrm>
            <a:prstGeom prst="line">
              <a:avLst/>
            </a:prstGeom>
            <a:grp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58EF9DC-60DD-F382-FC6A-4DD2470ED546}"/>
                </a:ext>
              </a:extLst>
            </p:cNvPr>
            <p:cNvCxnSpPr/>
            <p:nvPr/>
          </p:nvCxnSpPr>
          <p:spPr>
            <a:xfrm flipH="1">
              <a:off x="352425" y="0"/>
              <a:ext cx="0" cy="1371600"/>
            </a:xfrm>
            <a:prstGeom prst="line">
              <a:avLst/>
            </a:prstGeom>
            <a:grp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C96776B-96FC-2197-A306-9483C0E093B6}"/>
              </a:ext>
            </a:extLst>
          </p:cNvPr>
          <p:cNvGrpSpPr/>
          <p:nvPr/>
        </p:nvGrpSpPr>
        <p:grpSpPr>
          <a:xfrm>
            <a:off x="6193289" y="2042136"/>
            <a:ext cx="1375410" cy="1371600"/>
            <a:chOff x="0" y="0"/>
            <a:chExt cx="1375410" cy="1371600"/>
          </a:xfrm>
          <a:solidFill>
            <a:srgbClr val="FFA5FF"/>
          </a:solidFill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F121C7FC-125E-A8BC-1391-A2FECE178F4A}"/>
                </a:ext>
              </a:extLst>
            </p:cNvPr>
            <p:cNvSpPr/>
            <p:nvPr/>
          </p:nvSpPr>
          <p:spPr>
            <a:xfrm>
              <a:off x="0" y="0"/>
              <a:ext cx="1375410" cy="13620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635C9C3E-1DB8-556A-87A6-65D8CC47F095}"/>
                </a:ext>
              </a:extLst>
            </p:cNvPr>
            <p:cNvCxnSpPr/>
            <p:nvPr/>
          </p:nvCxnSpPr>
          <p:spPr>
            <a:xfrm>
              <a:off x="0" y="676275"/>
              <a:ext cx="137541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E1AAD3D4-2B85-4D5C-5A2D-93F3169FBC44}"/>
                </a:ext>
              </a:extLst>
            </p:cNvPr>
            <p:cNvCxnSpPr/>
            <p:nvPr/>
          </p:nvCxnSpPr>
          <p:spPr>
            <a:xfrm>
              <a:off x="9525" y="0"/>
              <a:ext cx="1365885" cy="676275"/>
            </a:xfrm>
            <a:prstGeom prst="line">
              <a:avLst/>
            </a:prstGeom>
            <a:grp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25ECB69-A1DE-EF5B-3842-6C463DC53DBE}"/>
                </a:ext>
              </a:extLst>
            </p:cNvPr>
            <p:cNvCxnSpPr/>
            <p:nvPr/>
          </p:nvCxnSpPr>
          <p:spPr>
            <a:xfrm>
              <a:off x="9525" y="695325"/>
              <a:ext cx="1365885" cy="676275"/>
            </a:xfrm>
            <a:prstGeom prst="line">
              <a:avLst/>
            </a:prstGeom>
            <a:grp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878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28600" y="124178"/>
            <a:ext cx="3048000" cy="637822"/>
          </a:xfrm>
        </p:spPr>
        <p:txBody>
          <a:bodyPr/>
          <a:lstStyle/>
          <a:p>
            <a:pPr algn="l" eaLnBrk="1" hangingPunct="1"/>
            <a:r>
              <a:rPr lang="ru-RU" altLang="ru-RU" sz="3200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Проверим:</a:t>
            </a:r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2133600" y="152400"/>
            <a:ext cx="701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Составили  4 равносторонних треугольника из 6 спичек. </a:t>
            </a:r>
            <a:endParaRPr lang="ru-RU" sz="3200" dirty="0">
              <a:latin typeface="+mn-lt"/>
            </a:endParaRPr>
          </a:p>
        </p:txBody>
      </p:sp>
      <p:sp>
        <p:nvSpPr>
          <p:cNvPr id="11" name="Управляющая кнопка: &quot;Назад&quot; или &quot;Предыдущий&quot;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1AF81A5-4071-187C-DBD7-ADD66883702F}"/>
              </a:ext>
            </a:extLst>
          </p:cNvPr>
          <p:cNvSpPr/>
          <p:nvPr/>
        </p:nvSpPr>
        <p:spPr>
          <a:xfrm>
            <a:off x="8243888" y="6469063"/>
            <a:ext cx="900112" cy="388937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1CCA51-4DFB-7064-E2F0-9CF7974435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7615" y="2441575"/>
            <a:ext cx="4824863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108C66-7CDB-07C4-4CDB-02D0078B1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9038" y="1905000"/>
            <a:ext cx="3382962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00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28599" y="-22578"/>
            <a:ext cx="2590801" cy="936978"/>
          </a:xfrm>
        </p:spPr>
        <p:txBody>
          <a:bodyPr/>
          <a:lstStyle/>
          <a:p>
            <a:pPr algn="l" eaLnBrk="1" hangingPunct="1"/>
            <a:r>
              <a:rPr lang="ru-RU" altLang="ru-RU" sz="3200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Проверим:</a:t>
            </a:r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2133600" y="152400"/>
            <a:ext cx="701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Разделили торт на 8 частей тремя разрезами. </a:t>
            </a:r>
            <a:endParaRPr lang="ru-RU" sz="3200" dirty="0">
              <a:latin typeface="+mn-lt"/>
            </a:endParaRPr>
          </a:p>
        </p:txBody>
      </p:sp>
      <p:sp>
        <p:nvSpPr>
          <p:cNvPr id="11" name="Управляющая кнопка: &quot;Назад&quot; или &quot;Предыдущий&quot;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1AF81A5-4071-187C-DBD7-ADD66883702F}"/>
              </a:ext>
            </a:extLst>
          </p:cNvPr>
          <p:cNvSpPr/>
          <p:nvPr/>
        </p:nvSpPr>
        <p:spPr>
          <a:xfrm>
            <a:off x="8243888" y="6469063"/>
            <a:ext cx="900112" cy="388937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EB883CE-C7FB-7453-27D7-84945589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749" t="3413" r="5994" b="3487"/>
          <a:stretch/>
        </p:blipFill>
        <p:spPr bwMode="auto">
          <a:xfrm>
            <a:off x="1498600" y="2660692"/>
            <a:ext cx="3581400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8E219139-1573-735F-27A9-68E857C2A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448" t="9076" r="5947"/>
          <a:stretch/>
        </p:blipFill>
        <p:spPr bwMode="auto">
          <a:xfrm>
            <a:off x="5257800" y="2660690"/>
            <a:ext cx="3581401" cy="249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33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676400" y="1676400"/>
            <a:ext cx="7315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Задачи открытого типа 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/>
              </a:rPr>
              <a:t>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ru-RU" altLang="ru-RU" sz="4000" dirty="0">
                <a:solidFill>
                  <a:srgbClr val="000099"/>
                </a:solidFill>
                <a:latin typeface="Times New Roman" pitchFamily="18" charset="0"/>
              </a:rPr>
              <a:t>это проблемные, творческие задания, которые допускают существование нескольких (как минимум двух) правильных взаимоисключающих ответов.</a:t>
            </a:r>
            <a:endParaRPr lang="ru-RU" sz="40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85556-69A6-59C2-B5B6-680AC2FD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BFE47C-348C-2FF6-D0FC-5F480779D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0" b="89280" l="32040" r="69560">
                        <a14:foregroundMark x1="66320" y1="7600" x2="66320" y2="7600"/>
                        <a14:foregroundMark x1="67680" y1="5920" x2="67680" y2="5920"/>
                        <a14:foregroundMark x1="68200" y1="3520" x2="68200" y2="3520"/>
                        <a14:foregroundMark x1="32200" y1="64880" x2="32200" y2="64880"/>
                        <a14:foregroundMark x1="32040" y1="66800" x2="32040" y2="66800"/>
                        <a14:foregroundMark x1="38080" y1="85440" x2="38080" y2="85440"/>
                        <a14:foregroundMark x1="38760" y1="88160" x2="38760" y2="88160"/>
                        <a14:foregroundMark x1="38480" y1="89280" x2="38480" y2="89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1667" r="25833" b="6666"/>
          <a:stretch/>
        </p:blipFill>
        <p:spPr bwMode="auto">
          <a:xfrm>
            <a:off x="19833" y="2206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441" y="5334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000099"/>
                </a:solidFill>
                <a:latin typeface="+mn-lt"/>
              </a:rPr>
              <a:t>План работы</a:t>
            </a:r>
            <a:br>
              <a:rPr lang="ru-RU" altLang="ru-RU" sz="3200" dirty="0">
                <a:solidFill>
                  <a:srgbClr val="000099"/>
                </a:solidFill>
              </a:rPr>
            </a:br>
            <a:endParaRPr lang="ru-RU" altLang="ru-RU" sz="3200" dirty="0">
              <a:solidFill>
                <a:srgbClr val="000099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00200"/>
            <a:ext cx="7162800" cy="4525963"/>
          </a:xfrm>
        </p:spPr>
        <p:txBody>
          <a:bodyPr/>
          <a:lstStyle/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ru-RU" altLang="ru-RU" sz="3200" dirty="0">
                <a:solidFill>
                  <a:srgbClr val="000066"/>
                </a:solidFill>
                <a:cs typeface="Times New Roman" pitchFamily="18" charset="0"/>
              </a:rPr>
              <a:t>Отличия задач открытого 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ru-RU" altLang="ru-RU" sz="3200" dirty="0">
                <a:solidFill>
                  <a:srgbClr val="000066"/>
                </a:solidFill>
                <a:cs typeface="Times New Roman" pitchFamily="18" charset="0"/>
              </a:rPr>
              <a:t>и закрытого типов.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ru-RU" altLang="ru-RU" sz="3200" dirty="0">
                <a:solidFill>
                  <a:srgbClr val="000066"/>
                </a:solidFill>
                <a:cs typeface="Times New Roman" pitchFamily="18" charset="0"/>
              </a:rPr>
              <a:t>Составление задач открытого типа. 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ru-RU" altLang="ru-RU" sz="3200" dirty="0">
                <a:solidFill>
                  <a:srgbClr val="000066"/>
                </a:solidFill>
              </a:rPr>
              <a:t>Место задач открытого типа               в структуре урока.</a:t>
            </a:r>
            <a:endParaRPr lang="ru-RU" altLang="ru-RU" sz="32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C15319F-9199-2765-DFAC-F32AE9E8E31F}"/>
              </a:ext>
            </a:extLst>
          </p:cNvPr>
          <p:cNvGrpSpPr/>
          <p:nvPr/>
        </p:nvGrpSpPr>
        <p:grpSpPr>
          <a:xfrm rot="19759296">
            <a:off x="82071" y="170602"/>
            <a:ext cx="1955960" cy="1495226"/>
            <a:chOff x="1194156" y="2413646"/>
            <a:chExt cx="5624025" cy="396239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1EC0BB1-F8E4-D072-1BB7-78CB2BA1C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48"/>
            <a:stretch/>
          </p:blipFill>
          <p:spPr>
            <a:xfrm>
              <a:off x="1194156" y="2413646"/>
              <a:ext cx="5624025" cy="3962399"/>
            </a:xfrm>
            <a:prstGeom prst="ellipse">
              <a:avLst/>
            </a:prstGeom>
            <a:ln>
              <a:noFill/>
            </a:ln>
            <a:effectLst>
              <a:softEdge rad="127000"/>
            </a:effectLst>
          </p:spPr>
        </p:pic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6A05815E-A8BE-69B9-F2F3-539C23BAE2BD}"/>
                </a:ext>
              </a:extLst>
            </p:cNvPr>
            <p:cNvGrpSpPr/>
            <p:nvPr/>
          </p:nvGrpSpPr>
          <p:grpSpPr>
            <a:xfrm>
              <a:off x="4572000" y="2841871"/>
              <a:ext cx="1276303" cy="1552974"/>
              <a:chOff x="4572000" y="2841871"/>
              <a:chExt cx="1276303" cy="1552974"/>
            </a:xfrm>
          </p:grpSpPr>
          <p:grpSp>
            <p:nvGrpSpPr>
              <p:cNvPr id="46" name="Группа 45">
                <a:extLst>
                  <a:ext uri="{FF2B5EF4-FFF2-40B4-BE49-F238E27FC236}">
                    <a16:creationId xmlns:a16="http://schemas.microsoft.com/office/drawing/2014/main" id="{5C645B03-F89A-7929-E468-FAEB5A831309}"/>
                  </a:ext>
                </a:extLst>
              </p:cNvPr>
              <p:cNvGrpSpPr/>
              <p:nvPr/>
            </p:nvGrpSpPr>
            <p:grpSpPr>
              <a:xfrm>
                <a:off x="4572000" y="3428407"/>
                <a:ext cx="525202" cy="381000"/>
                <a:chOff x="4400824" y="1431145"/>
                <a:chExt cx="995826" cy="735848"/>
              </a:xfrm>
            </p:grpSpPr>
            <p:sp>
              <p:nvSpPr>
                <p:cNvPr id="53" name="Параллелограмм 52">
                  <a:extLst>
                    <a:ext uri="{FF2B5EF4-FFF2-40B4-BE49-F238E27FC236}">
                      <a16:creationId xmlns:a16="http://schemas.microsoft.com/office/drawing/2014/main" id="{F73EA5F9-F97D-0C35-5B39-0D6DC64337D5}"/>
                    </a:ext>
                  </a:extLst>
                </p:cNvPr>
                <p:cNvSpPr/>
                <p:nvPr/>
              </p:nvSpPr>
              <p:spPr>
                <a:xfrm rot="20430660">
                  <a:off x="4400824" y="1431145"/>
                  <a:ext cx="858729" cy="261912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Параллелограмм 53">
                  <a:extLst>
                    <a:ext uri="{FF2B5EF4-FFF2-40B4-BE49-F238E27FC236}">
                      <a16:creationId xmlns:a16="http://schemas.microsoft.com/office/drawing/2014/main" id="{29BA2653-C12A-FBD7-8D35-9101EDFB8A80}"/>
                    </a:ext>
                  </a:extLst>
                </p:cNvPr>
                <p:cNvSpPr/>
                <p:nvPr/>
              </p:nvSpPr>
              <p:spPr>
                <a:xfrm rot="20430660" flipV="1">
                  <a:off x="4537921" y="1902637"/>
                  <a:ext cx="858729" cy="264356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7" name="Группа 46">
                <a:extLst>
                  <a:ext uri="{FF2B5EF4-FFF2-40B4-BE49-F238E27FC236}">
                    <a16:creationId xmlns:a16="http://schemas.microsoft.com/office/drawing/2014/main" id="{A854BD1E-1536-ED25-CD3D-2CFC95E20F06}"/>
                  </a:ext>
                </a:extLst>
              </p:cNvPr>
              <p:cNvGrpSpPr/>
              <p:nvPr/>
            </p:nvGrpSpPr>
            <p:grpSpPr>
              <a:xfrm>
                <a:off x="4923168" y="2841871"/>
                <a:ext cx="525202" cy="381000"/>
                <a:chOff x="4400824" y="1431145"/>
                <a:chExt cx="995826" cy="735848"/>
              </a:xfrm>
            </p:grpSpPr>
            <p:sp>
              <p:nvSpPr>
                <p:cNvPr id="51" name="Параллелограмм 50">
                  <a:extLst>
                    <a:ext uri="{FF2B5EF4-FFF2-40B4-BE49-F238E27FC236}">
                      <a16:creationId xmlns:a16="http://schemas.microsoft.com/office/drawing/2014/main" id="{9986E6C5-E493-FC64-4277-2BEDD5AE13D2}"/>
                    </a:ext>
                  </a:extLst>
                </p:cNvPr>
                <p:cNvSpPr/>
                <p:nvPr/>
              </p:nvSpPr>
              <p:spPr>
                <a:xfrm rot="20430660">
                  <a:off x="4400824" y="1431145"/>
                  <a:ext cx="858729" cy="261912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араллелограмм 51">
                  <a:extLst>
                    <a:ext uri="{FF2B5EF4-FFF2-40B4-BE49-F238E27FC236}">
                      <a16:creationId xmlns:a16="http://schemas.microsoft.com/office/drawing/2014/main" id="{0550B764-DC22-AD98-AA42-A51D5479BD10}"/>
                    </a:ext>
                  </a:extLst>
                </p:cNvPr>
                <p:cNvSpPr/>
                <p:nvPr/>
              </p:nvSpPr>
              <p:spPr>
                <a:xfrm rot="20430660" flipV="1">
                  <a:off x="4537921" y="1902637"/>
                  <a:ext cx="858729" cy="264356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8" name="Группа 47">
                <a:extLst>
                  <a:ext uri="{FF2B5EF4-FFF2-40B4-BE49-F238E27FC236}">
                    <a16:creationId xmlns:a16="http://schemas.microsoft.com/office/drawing/2014/main" id="{5FDA95D5-8FFB-3F38-BAE4-FEAC21A982A6}"/>
                  </a:ext>
                </a:extLst>
              </p:cNvPr>
              <p:cNvGrpSpPr/>
              <p:nvPr/>
            </p:nvGrpSpPr>
            <p:grpSpPr>
              <a:xfrm>
                <a:off x="5323101" y="4013845"/>
                <a:ext cx="525202" cy="381000"/>
                <a:chOff x="4400824" y="1431145"/>
                <a:chExt cx="995826" cy="735848"/>
              </a:xfrm>
            </p:grpSpPr>
            <p:sp>
              <p:nvSpPr>
                <p:cNvPr id="49" name="Параллелограмм 48">
                  <a:extLst>
                    <a:ext uri="{FF2B5EF4-FFF2-40B4-BE49-F238E27FC236}">
                      <a16:creationId xmlns:a16="http://schemas.microsoft.com/office/drawing/2014/main" id="{F0AE5E23-06F9-D21F-8442-0831DFC5DC03}"/>
                    </a:ext>
                  </a:extLst>
                </p:cNvPr>
                <p:cNvSpPr/>
                <p:nvPr/>
              </p:nvSpPr>
              <p:spPr>
                <a:xfrm rot="20430660">
                  <a:off x="4400824" y="1431145"/>
                  <a:ext cx="858729" cy="261912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араллелограмм 49">
                  <a:extLst>
                    <a:ext uri="{FF2B5EF4-FFF2-40B4-BE49-F238E27FC236}">
                      <a16:creationId xmlns:a16="http://schemas.microsoft.com/office/drawing/2014/main" id="{9B7E0436-4CF3-471A-5517-28727822C837}"/>
                    </a:ext>
                  </a:extLst>
                </p:cNvPr>
                <p:cNvSpPr/>
                <p:nvPr/>
              </p:nvSpPr>
              <p:spPr>
                <a:xfrm rot="20430660" flipV="1">
                  <a:off x="4537921" y="1902637"/>
                  <a:ext cx="858729" cy="264356"/>
                </a:xfrm>
                <a:prstGeom prst="parallelogram">
                  <a:avLst>
                    <a:gd name="adj" fmla="val 89102"/>
                  </a:avLst>
                </a:prstGeom>
                <a:gradFill flip="none" rotWithShape="1">
                  <a:gsLst>
                    <a:gs pos="5000">
                      <a:srgbClr val="6031BE"/>
                    </a:gs>
                    <a:gs pos="27000">
                      <a:srgbClr val="56B4D0"/>
                    </a:gs>
                    <a:gs pos="17000">
                      <a:srgbClr val="5E8BC1"/>
                    </a:gs>
                    <a:gs pos="40000">
                      <a:srgbClr val="68FFFF">
                        <a:shade val="67500"/>
                        <a:satMod val="115000"/>
                      </a:srgbClr>
                    </a:gs>
                    <a:gs pos="100000">
                      <a:srgbClr val="68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31BF726-E522-49B2-9608-FD11B757ECF4}"/>
              </a:ext>
            </a:extLst>
          </p:cNvPr>
          <p:cNvGrpSpPr/>
          <p:nvPr/>
        </p:nvGrpSpPr>
        <p:grpSpPr>
          <a:xfrm>
            <a:off x="1190994" y="3586173"/>
            <a:ext cx="540996" cy="595177"/>
            <a:chOff x="7010400" y="731687"/>
            <a:chExt cx="1196922" cy="1563425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97D7D00A-D5F1-58A5-8052-2F60FE7503DA}"/>
                </a:ext>
              </a:extLst>
            </p:cNvPr>
            <p:cNvGrpSpPr/>
            <p:nvPr/>
          </p:nvGrpSpPr>
          <p:grpSpPr>
            <a:xfrm>
              <a:off x="7010400" y="731687"/>
              <a:ext cx="1196922" cy="1563425"/>
              <a:chOff x="4725801" y="5641237"/>
              <a:chExt cx="717401" cy="912322"/>
            </a:xfrm>
            <a:solidFill>
              <a:srgbClr val="733AEC"/>
            </a:solidFill>
          </p:grpSpPr>
          <p:sp>
            <p:nvSpPr>
              <p:cNvPr id="60" name="Параллелограмм 59">
                <a:extLst>
                  <a:ext uri="{FF2B5EF4-FFF2-40B4-BE49-F238E27FC236}">
                    <a16:creationId xmlns:a16="http://schemas.microsoft.com/office/drawing/2014/main" id="{5E862E3C-D328-4DE3-3053-49DF0969E050}"/>
                  </a:ext>
                </a:extLst>
              </p:cNvPr>
              <p:cNvSpPr/>
              <p:nvPr/>
            </p:nvSpPr>
            <p:spPr>
              <a:xfrm rot="16200000">
                <a:off x="4444358" y="5922681"/>
                <a:ext cx="912321" cy="34943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араллелограмм 60">
                <a:extLst>
                  <a:ext uri="{FF2B5EF4-FFF2-40B4-BE49-F238E27FC236}">
                    <a16:creationId xmlns:a16="http://schemas.microsoft.com/office/drawing/2014/main" id="{1E61D412-0EAC-0281-E0EB-892468061041}"/>
                  </a:ext>
                </a:extLst>
              </p:cNvPr>
              <p:cNvSpPr/>
              <p:nvPr/>
            </p:nvSpPr>
            <p:spPr>
              <a:xfrm rot="16200000" flipV="1">
                <a:off x="4812322" y="5922679"/>
                <a:ext cx="912321" cy="349438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4F46DFB1-537C-1504-1E92-10931CAB76F1}"/>
                </a:ext>
              </a:extLst>
            </p:cNvPr>
            <p:cNvGrpSpPr/>
            <p:nvPr/>
          </p:nvGrpSpPr>
          <p:grpSpPr>
            <a:xfrm>
              <a:off x="7058976" y="1035878"/>
              <a:ext cx="1139322" cy="1143862"/>
              <a:chOff x="915477" y="5859583"/>
              <a:chExt cx="682877" cy="667490"/>
            </a:xfrm>
          </p:grpSpPr>
          <p:sp>
            <p:nvSpPr>
              <p:cNvPr id="58" name="Параллелограмм 57">
                <a:extLst>
                  <a:ext uri="{FF2B5EF4-FFF2-40B4-BE49-F238E27FC236}">
                    <a16:creationId xmlns:a16="http://schemas.microsoft.com/office/drawing/2014/main" id="{BC6F63A0-7734-EAB7-DDE4-0CC463BE485A}"/>
                  </a:ext>
                </a:extLst>
              </p:cNvPr>
              <p:cNvSpPr/>
              <p:nvPr/>
            </p:nvSpPr>
            <p:spPr>
              <a:xfrm rot="16200000">
                <a:off x="748039" y="6044721"/>
                <a:ext cx="649790" cy="314914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араллелограмм 58">
                <a:extLst>
                  <a:ext uri="{FF2B5EF4-FFF2-40B4-BE49-F238E27FC236}">
                    <a16:creationId xmlns:a16="http://schemas.microsoft.com/office/drawing/2014/main" id="{77ADBAEC-0737-D437-4A73-F7923CB9FDA2}"/>
                  </a:ext>
                </a:extLst>
              </p:cNvPr>
              <p:cNvSpPr/>
              <p:nvPr/>
            </p:nvSpPr>
            <p:spPr>
              <a:xfrm rot="16200000" flipV="1">
                <a:off x="1116162" y="6027180"/>
                <a:ext cx="649790" cy="314595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162E904F-856E-1763-02E3-9F3FF2F85303}"/>
              </a:ext>
            </a:extLst>
          </p:cNvPr>
          <p:cNvGrpSpPr/>
          <p:nvPr/>
        </p:nvGrpSpPr>
        <p:grpSpPr>
          <a:xfrm>
            <a:off x="1222352" y="1898160"/>
            <a:ext cx="552940" cy="620470"/>
            <a:chOff x="7039967" y="2022520"/>
            <a:chExt cx="1196922" cy="1563425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52FCBE37-E29D-313D-3728-4CAF7A6D548F}"/>
                </a:ext>
              </a:extLst>
            </p:cNvPr>
            <p:cNvGrpSpPr/>
            <p:nvPr/>
          </p:nvGrpSpPr>
          <p:grpSpPr>
            <a:xfrm>
              <a:off x="7039967" y="2022520"/>
              <a:ext cx="1196922" cy="1563425"/>
              <a:chOff x="4725801" y="5641237"/>
              <a:chExt cx="717401" cy="912322"/>
            </a:xfrm>
            <a:solidFill>
              <a:srgbClr val="FD309F"/>
            </a:solidFill>
          </p:grpSpPr>
          <p:sp>
            <p:nvSpPr>
              <p:cNvPr id="67" name="Параллелограмм 66">
                <a:extLst>
                  <a:ext uri="{FF2B5EF4-FFF2-40B4-BE49-F238E27FC236}">
                    <a16:creationId xmlns:a16="http://schemas.microsoft.com/office/drawing/2014/main" id="{13076E89-C483-D2CC-F375-83DFA2D101BA}"/>
                  </a:ext>
                </a:extLst>
              </p:cNvPr>
              <p:cNvSpPr/>
              <p:nvPr/>
            </p:nvSpPr>
            <p:spPr>
              <a:xfrm rot="16200000">
                <a:off x="4444358" y="5922681"/>
                <a:ext cx="912321" cy="34943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араллелограмм 67">
                <a:extLst>
                  <a:ext uri="{FF2B5EF4-FFF2-40B4-BE49-F238E27FC236}">
                    <a16:creationId xmlns:a16="http://schemas.microsoft.com/office/drawing/2014/main" id="{960058B8-AA87-6453-E0B9-9EEA92FE2D33}"/>
                  </a:ext>
                </a:extLst>
              </p:cNvPr>
              <p:cNvSpPr/>
              <p:nvPr/>
            </p:nvSpPr>
            <p:spPr>
              <a:xfrm rot="16200000" flipV="1">
                <a:off x="4812322" y="5922679"/>
                <a:ext cx="912321" cy="349438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BE0265CF-5E02-D0D1-BB76-CA39A0655D7F}"/>
                </a:ext>
              </a:extLst>
            </p:cNvPr>
            <p:cNvGrpSpPr/>
            <p:nvPr/>
          </p:nvGrpSpPr>
          <p:grpSpPr>
            <a:xfrm>
              <a:off x="7067336" y="2349549"/>
              <a:ext cx="1139322" cy="1143862"/>
              <a:chOff x="915477" y="5859583"/>
              <a:chExt cx="682877" cy="667490"/>
            </a:xfrm>
          </p:grpSpPr>
          <p:sp>
            <p:nvSpPr>
              <p:cNvPr id="65" name="Параллелограмм 64">
                <a:extLst>
                  <a:ext uri="{FF2B5EF4-FFF2-40B4-BE49-F238E27FC236}">
                    <a16:creationId xmlns:a16="http://schemas.microsoft.com/office/drawing/2014/main" id="{D2990F18-5CB0-4E75-BCA3-60DA72EB33B6}"/>
                  </a:ext>
                </a:extLst>
              </p:cNvPr>
              <p:cNvSpPr/>
              <p:nvPr/>
            </p:nvSpPr>
            <p:spPr>
              <a:xfrm rot="16200000">
                <a:off x="748039" y="6044721"/>
                <a:ext cx="649790" cy="314914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араллелограмм 65">
                <a:extLst>
                  <a:ext uri="{FF2B5EF4-FFF2-40B4-BE49-F238E27FC236}">
                    <a16:creationId xmlns:a16="http://schemas.microsoft.com/office/drawing/2014/main" id="{9C6910A4-0ECF-E1D9-5942-FCB432877F49}"/>
                  </a:ext>
                </a:extLst>
              </p:cNvPr>
              <p:cNvSpPr/>
              <p:nvPr/>
            </p:nvSpPr>
            <p:spPr>
              <a:xfrm rot="16200000" flipV="1">
                <a:off x="1116162" y="6027180"/>
                <a:ext cx="649790" cy="314595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EC2CF8F-879E-579A-5FC2-703250C2F16B}"/>
              </a:ext>
            </a:extLst>
          </p:cNvPr>
          <p:cNvGrpSpPr/>
          <p:nvPr/>
        </p:nvGrpSpPr>
        <p:grpSpPr>
          <a:xfrm>
            <a:off x="1178139" y="4419780"/>
            <a:ext cx="562186" cy="603460"/>
            <a:chOff x="7083322" y="3302406"/>
            <a:chExt cx="1196922" cy="1563425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932ACFFB-7C57-E557-880E-B55F6D01BB7F}"/>
                </a:ext>
              </a:extLst>
            </p:cNvPr>
            <p:cNvGrpSpPr/>
            <p:nvPr/>
          </p:nvGrpSpPr>
          <p:grpSpPr>
            <a:xfrm>
              <a:off x="7083322" y="3302406"/>
              <a:ext cx="1196922" cy="1563425"/>
              <a:chOff x="4725801" y="5641237"/>
              <a:chExt cx="717401" cy="912322"/>
            </a:xfrm>
            <a:solidFill>
              <a:srgbClr val="FE56FC"/>
            </a:solidFill>
          </p:grpSpPr>
          <p:sp>
            <p:nvSpPr>
              <p:cNvPr id="74" name="Параллелограмм 73">
                <a:extLst>
                  <a:ext uri="{FF2B5EF4-FFF2-40B4-BE49-F238E27FC236}">
                    <a16:creationId xmlns:a16="http://schemas.microsoft.com/office/drawing/2014/main" id="{C6B09D51-8302-9065-434D-13184914EB71}"/>
                  </a:ext>
                </a:extLst>
              </p:cNvPr>
              <p:cNvSpPr/>
              <p:nvPr/>
            </p:nvSpPr>
            <p:spPr>
              <a:xfrm rot="16200000">
                <a:off x="4444358" y="5922681"/>
                <a:ext cx="912321" cy="34943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араллелограмм 74">
                <a:extLst>
                  <a:ext uri="{FF2B5EF4-FFF2-40B4-BE49-F238E27FC236}">
                    <a16:creationId xmlns:a16="http://schemas.microsoft.com/office/drawing/2014/main" id="{49154C9F-D8CA-A49C-A03C-61AAAD794236}"/>
                  </a:ext>
                </a:extLst>
              </p:cNvPr>
              <p:cNvSpPr/>
              <p:nvPr/>
            </p:nvSpPr>
            <p:spPr>
              <a:xfrm rot="16200000" flipV="1">
                <a:off x="4812322" y="5922679"/>
                <a:ext cx="912321" cy="349438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A1FB692A-5F46-78FA-9E3B-07C1935B1AC2}"/>
                </a:ext>
              </a:extLst>
            </p:cNvPr>
            <p:cNvGrpSpPr/>
            <p:nvPr/>
          </p:nvGrpSpPr>
          <p:grpSpPr>
            <a:xfrm>
              <a:off x="7110691" y="3629428"/>
              <a:ext cx="1139324" cy="1143865"/>
              <a:chOff x="915477" y="5859581"/>
              <a:chExt cx="682878" cy="667492"/>
            </a:xfrm>
          </p:grpSpPr>
          <p:sp>
            <p:nvSpPr>
              <p:cNvPr id="72" name="Параллелограмм 71">
                <a:extLst>
                  <a:ext uri="{FF2B5EF4-FFF2-40B4-BE49-F238E27FC236}">
                    <a16:creationId xmlns:a16="http://schemas.microsoft.com/office/drawing/2014/main" id="{4B4ADCDB-26E6-8355-8B18-670301DB43EC}"/>
                  </a:ext>
                </a:extLst>
              </p:cNvPr>
              <p:cNvSpPr/>
              <p:nvPr/>
            </p:nvSpPr>
            <p:spPr>
              <a:xfrm rot="16200000">
                <a:off x="748039" y="6044721"/>
                <a:ext cx="649790" cy="314914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араллелограмм 72">
                <a:extLst>
                  <a:ext uri="{FF2B5EF4-FFF2-40B4-BE49-F238E27FC236}">
                    <a16:creationId xmlns:a16="http://schemas.microsoft.com/office/drawing/2014/main" id="{D5B03FEC-D68B-5946-541F-EFAED42FBA23}"/>
                  </a:ext>
                </a:extLst>
              </p:cNvPr>
              <p:cNvSpPr/>
              <p:nvPr/>
            </p:nvSpPr>
            <p:spPr>
              <a:xfrm rot="16200000" flipV="1">
                <a:off x="1107800" y="6018816"/>
                <a:ext cx="649790" cy="331320"/>
              </a:xfrm>
              <a:prstGeom prst="parallelogram">
                <a:avLst>
                  <a:gd name="adj" fmla="val 89102"/>
                </a:avLst>
              </a:prstGeom>
              <a:gradFill flip="none" rotWithShape="1">
                <a:gsLst>
                  <a:gs pos="5000">
                    <a:srgbClr val="6031BE"/>
                  </a:gs>
                  <a:gs pos="27000">
                    <a:srgbClr val="56B4D0"/>
                  </a:gs>
                  <a:gs pos="17000">
                    <a:srgbClr val="5E8BC1"/>
                  </a:gs>
                  <a:gs pos="40000">
                    <a:srgbClr val="68FFFF">
                      <a:shade val="67500"/>
                      <a:satMod val="115000"/>
                    </a:srgbClr>
                  </a:gs>
                  <a:gs pos="100000">
                    <a:srgbClr val="68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76FC5532-275A-46BB-D80C-4B31AB2A3FEB}"/>
              </a:ext>
            </a:extLst>
          </p:cNvPr>
          <p:cNvGrpSpPr/>
          <p:nvPr/>
        </p:nvGrpSpPr>
        <p:grpSpPr>
          <a:xfrm rot="19759296">
            <a:off x="1073457" y="173644"/>
            <a:ext cx="443886" cy="586022"/>
            <a:chOff x="4571987" y="2841869"/>
            <a:chExt cx="1276315" cy="1552976"/>
          </a:xfrm>
          <a:solidFill>
            <a:srgbClr val="823CF8"/>
          </a:solidFill>
        </p:grpSpPr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FBDA2535-A6D8-604A-5492-A39096DFA7DB}"/>
                </a:ext>
              </a:extLst>
            </p:cNvPr>
            <p:cNvGrpSpPr/>
            <p:nvPr/>
          </p:nvGrpSpPr>
          <p:grpSpPr>
            <a:xfrm>
              <a:off x="4571987" y="3428404"/>
              <a:ext cx="525200" cy="381000"/>
              <a:chOff x="4400824" y="1431145"/>
              <a:chExt cx="995826" cy="735848"/>
            </a:xfrm>
            <a:grpFill/>
          </p:grpSpPr>
          <p:sp>
            <p:nvSpPr>
              <p:cNvPr id="86" name="Параллелограмм 85">
                <a:extLst>
                  <a:ext uri="{FF2B5EF4-FFF2-40B4-BE49-F238E27FC236}">
                    <a16:creationId xmlns:a16="http://schemas.microsoft.com/office/drawing/2014/main" id="{5B51E8B2-4147-2CCA-C87A-8414357E3796}"/>
                  </a:ext>
                </a:extLst>
              </p:cNvPr>
              <p:cNvSpPr/>
              <p:nvPr/>
            </p:nvSpPr>
            <p:spPr>
              <a:xfrm rot="20430660">
                <a:off x="4400824" y="1431145"/>
                <a:ext cx="858729" cy="261912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86">
                <a:extLst>
                  <a:ext uri="{FF2B5EF4-FFF2-40B4-BE49-F238E27FC236}">
                    <a16:creationId xmlns:a16="http://schemas.microsoft.com/office/drawing/2014/main" id="{21F16C03-F978-1798-0290-E7FC41363766}"/>
                  </a:ext>
                </a:extLst>
              </p:cNvPr>
              <p:cNvSpPr/>
              <p:nvPr/>
            </p:nvSpPr>
            <p:spPr>
              <a:xfrm rot="20430660" flipV="1">
                <a:off x="4537921" y="1902637"/>
                <a:ext cx="858729" cy="26435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F21E2DBE-842E-5016-4F61-A40E623C3924}"/>
                </a:ext>
              </a:extLst>
            </p:cNvPr>
            <p:cNvGrpSpPr/>
            <p:nvPr/>
          </p:nvGrpSpPr>
          <p:grpSpPr>
            <a:xfrm>
              <a:off x="4923162" y="2841869"/>
              <a:ext cx="525201" cy="381000"/>
              <a:chOff x="4400824" y="1431145"/>
              <a:chExt cx="995826" cy="735848"/>
            </a:xfrm>
            <a:grpFill/>
          </p:grpSpPr>
          <p:sp>
            <p:nvSpPr>
              <p:cNvPr id="84" name="Параллелограмм 83">
                <a:extLst>
                  <a:ext uri="{FF2B5EF4-FFF2-40B4-BE49-F238E27FC236}">
                    <a16:creationId xmlns:a16="http://schemas.microsoft.com/office/drawing/2014/main" id="{0FA24E68-D17B-6A39-005F-520C303C07D8}"/>
                  </a:ext>
                </a:extLst>
              </p:cNvPr>
              <p:cNvSpPr/>
              <p:nvPr/>
            </p:nvSpPr>
            <p:spPr>
              <a:xfrm rot="20430660">
                <a:off x="4400824" y="1431145"/>
                <a:ext cx="858729" cy="261912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84">
                <a:extLst>
                  <a:ext uri="{FF2B5EF4-FFF2-40B4-BE49-F238E27FC236}">
                    <a16:creationId xmlns:a16="http://schemas.microsoft.com/office/drawing/2014/main" id="{C347E63F-204F-22D8-B008-58767A9EB0D6}"/>
                  </a:ext>
                </a:extLst>
              </p:cNvPr>
              <p:cNvSpPr/>
              <p:nvPr/>
            </p:nvSpPr>
            <p:spPr>
              <a:xfrm rot="20430660" flipV="1">
                <a:off x="4537921" y="1902637"/>
                <a:ext cx="858729" cy="26435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D027FEA1-4EDB-3FE6-8873-DD2C498D5845}"/>
                </a:ext>
              </a:extLst>
            </p:cNvPr>
            <p:cNvGrpSpPr/>
            <p:nvPr/>
          </p:nvGrpSpPr>
          <p:grpSpPr>
            <a:xfrm>
              <a:off x="5323101" y="4013845"/>
              <a:ext cx="525201" cy="381000"/>
              <a:chOff x="4400824" y="1431145"/>
              <a:chExt cx="995826" cy="735848"/>
            </a:xfrm>
            <a:grpFill/>
          </p:grpSpPr>
          <p:sp>
            <p:nvSpPr>
              <p:cNvPr id="82" name="Параллелограмм 81">
                <a:extLst>
                  <a:ext uri="{FF2B5EF4-FFF2-40B4-BE49-F238E27FC236}">
                    <a16:creationId xmlns:a16="http://schemas.microsoft.com/office/drawing/2014/main" id="{43FD5BDE-6DF4-E1CF-A8A0-8F61A82BF351}"/>
                  </a:ext>
                </a:extLst>
              </p:cNvPr>
              <p:cNvSpPr/>
              <p:nvPr/>
            </p:nvSpPr>
            <p:spPr>
              <a:xfrm rot="20430660">
                <a:off x="4400824" y="1431145"/>
                <a:ext cx="858729" cy="261912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82">
                <a:extLst>
                  <a:ext uri="{FF2B5EF4-FFF2-40B4-BE49-F238E27FC236}">
                    <a16:creationId xmlns:a16="http://schemas.microsoft.com/office/drawing/2014/main" id="{A792251C-1939-6286-9CA0-2A300102B647}"/>
                  </a:ext>
                </a:extLst>
              </p:cNvPr>
              <p:cNvSpPr/>
              <p:nvPr/>
            </p:nvSpPr>
            <p:spPr>
              <a:xfrm rot="20430660" flipV="1">
                <a:off x="4537921" y="1902637"/>
                <a:ext cx="858729" cy="264356"/>
              </a:xfrm>
              <a:prstGeom prst="parallelogram">
                <a:avLst>
                  <a:gd name="adj" fmla="val 89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82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4195</TotalTime>
  <Words>2241</Words>
  <Application>Microsoft Office PowerPoint</Application>
  <PresentationFormat>Экран (4:3)</PresentationFormat>
  <Paragraphs>263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Arial</vt:lpstr>
      <vt:lpstr>Calibri</vt:lpstr>
      <vt:lpstr>Cambria</vt:lpstr>
      <vt:lpstr>Symbol</vt:lpstr>
      <vt:lpstr>Times New Roman</vt:lpstr>
      <vt:lpstr>Wingdings</vt:lpstr>
      <vt:lpstr>Wingdings 2</vt:lpstr>
      <vt:lpstr>Оформление по умолчанию</vt:lpstr>
      <vt:lpstr>ЗАДАЧИ ОТКРЫТОГО ТИПА КАК СРЕДСТВО РАЗВИТИЯ КРЕАТИВНОГО МЫШЛЕНИЯ  УЧАЩИХСЯ  НА УРОКАХ МАТЕМАТИКИ</vt:lpstr>
      <vt:lpstr>Презентация PowerPoint</vt:lpstr>
      <vt:lpstr>Математическая разминка</vt:lpstr>
      <vt:lpstr>Проверим:</vt:lpstr>
      <vt:lpstr>Проверим:</vt:lpstr>
      <vt:lpstr>Проверим:</vt:lpstr>
      <vt:lpstr>Проверим:</vt:lpstr>
      <vt:lpstr>Презентация PowerPoint</vt:lpstr>
      <vt:lpstr>План работы </vt:lpstr>
      <vt:lpstr>Задания открытого типа</vt:lpstr>
      <vt:lpstr>Отличительные особенности задач открытого типа:</vt:lpstr>
      <vt:lpstr>Презентация PowerPoint</vt:lpstr>
      <vt:lpstr>План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преобразований числовых выражений, равенств, уравнений </vt:lpstr>
      <vt:lpstr>Варианты преобразований числовых выражений, равенств, уравнений </vt:lpstr>
      <vt:lpstr>Презентация PowerPoint</vt:lpstr>
      <vt:lpstr>Варианты преобразований текстовых задач </vt:lpstr>
      <vt:lpstr>Варианты преобразований текстовых задач </vt:lpstr>
      <vt:lpstr>Варианты преобразований геометрических задач </vt:lpstr>
      <vt:lpstr>Варианты преобразований геометрических задач </vt:lpstr>
      <vt:lpstr>Презентация PowerPoint</vt:lpstr>
      <vt:lpstr>Открытые задачи в обучении </vt:lpstr>
      <vt:lpstr>Открытые задачи способствуют развитию  у учащихся умений: </vt:lpstr>
      <vt:lpstr>План работы </vt:lpstr>
      <vt:lpstr>Задания открытого типа на разных этапах урока: </vt:lpstr>
      <vt:lpstr>Задача. Одна обезьяна съела 3 банана, вторая  в 2 раза больше, а третья   на 4 банана меньше, чем вторая. Сколько бананов съела третья обезьяна?</vt:lpstr>
      <vt:lpstr>Задача. Одна обезьяна съела 3 банана, вторая  в 2 раза больше, а третья  на  4 банана меньше, чем вторая. Сколько бананов съела третья обезьяна?</vt:lpstr>
      <vt:lpstr>Задача. Одна обезьяна съела 3 банана, вторая  в 2 раза больше, а третья   на 4 банана меньше, чем вторая. Сколько бананов съела третья обезьяна?</vt:lpstr>
      <vt:lpstr>Задача. Одна обезьяна съела 3 банана, вторая  в 2 раза больше, а третья   на  4 банана меньше, чем вторая. Сколько бананов съела третья обезьяна?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работы </vt:lpstr>
      <vt:lpstr>Рефлексия</vt:lpstr>
      <vt:lpstr>Рефлексия</vt:lpstr>
      <vt:lpstr>Рефлексия</vt:lpstr>
      <vt:lpstr>Рефлексия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m32</cp:lastModifiedBy>
  <cp:revision>247</cp:revision>
  <cp:lastPrinted>1601-01-01T00:00:00Z</cp:lastPrinted>
  <dcterms:created xsi:type="dcterms:W3CDTF">1601-01-01T00:00:00Z</dcterms:created>
  <dcterms:modified xsi:type="dcterms:W3CDTF">2022-07-21T06:28:42Z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