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1" r:id="rId3"/>
    <p:sldId id="258" r:id="rId4"/>
    <p:sldId id="256" r:id="rId5"/>
    <p:sldId id="264" r:id="rId6"/>
    <p:sldId id="259" r:id="rId7"/>
    <p:sldId id="273" r:id="rId8"/>
    <p:sldId id="260" r:id="rId9"/>
    <p:sldId id="261" r:id="rId10"/>
    <p:sldId id="266" r:id="rId11"/>
    <p:sldId id="274" r:id="rId12"/>
    <p:sldId id="265" r:id="rId13"/>
    <p:sldId id="267" r:id="rId14"/>
    <p:sldId id="275" r:id="rId15"/>
    <p:sldId id="268" r:id="rId16"/>
    <p:sldId id="269" r:id="rId17"/>
    <p:sldId id="263"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40D46-353A-4C17-A5C5-00EFA0FBAAA2}" type="datetimeFigureOut">
              <a:rPr lang="ru-RU" smtClean="0"/>
              <a:t>08.08.2022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61285-B333-4D66-BB35-C6CDEF63EDB2}" type="slidenum">
              <a:rPr lang="ru-RU" smtClean="0"/>
              <a:t>‹#›</a:t>
            </a:fld>
            <a:endParaRPr lang="ru-RU"/>
          </a:p>
        </p:txBody>
      </p:sp>
    </p:spTree>
    <p:extLst>
      <p:ext uri="{BB962C8B-B14F-4D97-AF65-F5344CB8AC3E}">
        <p14:creationId xmlns:p14="http://schemas.microsoft.com/office/powerpoint/2010/main" val="172990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14503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195539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104459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602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277448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BFDAF6-5DC7-435F-B56F-EEE485A2925A}" type="datetimeFigureOut">
              <a:rPr lang="ru-RU" smtClean="0"/>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358237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BFDAF6-5DC7-435F-B56F-EEE485A2925A}" type="datetimeFigureOut">
              <a:rPr lang="ru-RU" smtClean="0"/>
              <a:t>08.08.2022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418999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BFDAF6-5DC7-435F-B56F-EEE485A2925A}" type="datetimeFigureOut">
              <a:rPr lang="ru-RU" smtClean="0"/>
              <a:t>08.08.2022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307090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BFDAF6-5DC7-435F-B56F-EEE485A2925A}" type="datetimeFigureOut">
              <a:rPr lang="ru-RU" smtClean="0"/>
              <a:t>08.08.2022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137297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BFDAF6-5DC7-435F-B56F-EEE485A2925A}" type="datetimeFigureOut">
              <a:rPr lang="ru-RU" smtClean="0"/>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3282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BFDAF6-5DC7-435F-B56F-EEE485A2925A}" type="datetimeFigureOut">
              <a:rPr lang="ru-RU" smtClean="0"/>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8D1DE6-E513-47C5-9772-F706478976DE}" type="slidenum">
              <a:rPr lang="ru-RU" smtClean="0"/>
              <a:t>‹#›</a:t>
            </a:fld>
            <a:endParaRPr lang="ru-RU"/>
          </a:p>
        </p:txBody>
      </p:sp>
    </p:spTree>
    <p:extLst>
      <p:ext uri="{BB962C8B-B14F-4D97-AF65-F5344CB8AC3E}">
        <p14:creationId xmlns:p14="http://schemas.microsoft.com/office/powerpoint/2010/main" val="37609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FDAF6-5DC7-435F-B56F-EEE485A2925A}" type="datetimeFigureOut">
              <a:rPr lang="ru-RU" smtClean="0"/>
              <a:t>08.08.2022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D1DE6-E513-47C5-9772-F706478976DE}" type="slidenum">
              <a:rPr lang="ru-RU" smtClean="0"/>
              <a:t>‹#›</a:t>
            </a:fld>
            <a:endParaRPr lang="ru-RU"/>
          </a:p>
        </p:txBody>
      </p:sp>
    </p:spTree>
    <p:extLst>
      <p:ext uri="{BB962C8B-B14F-4D97-AF65-F5344CB8AC3E}">
        <p14:creationId xmlns:p14="http://schemas.microsoft.com/office/powerpoint/2010/main" val="118666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8"/>
            <a:ext cx="9176594" cy="679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2060848"/>
            <a:ext cx="8208912" cy="1938992"/>
          </a:xfrm>
          <a:prstGeom prst="rect">
            <a:avLst/>
          </a:prstGeom>
        </p:spPr>
        <p:txBody>
          <a:bodyPr wrap="square">
            <a:spAutoFit/>
          </a:bodyPr>
          <a:lstStyle/>
          <a:p>
            <a:pPr algn="ctr"/>
            <a:r>
              <a:rPr lang="ru-RU" sz="4000" b="1" dirty="0" smtClean="0"/>
              <a:t>УЧИМСЯ, ПОЗНАЁМ, ИССЛЕДУЕМ, ДЕЙСТВУЕМ: КАК НАУЧИТЬ МЛАДШЕГО ШКОЛЬНИКА УЧИТЬСЯ</a:t>
            </a:r>
            <a:endParaRPr lang="ru-RU" sz="1200" b="1" dirty="0" smtClean="0">
              <a:latin typeface="Arial" pitchFamily="34" charset="0"/>
              <a:cs typeface="Arial" pitchFamily="34" charset="0"/>
            </a:endParaRPr>
          </a:p>
        </p:txBody>
      </p:sp>
      <p:pic>
        <p:nvPicPr>
          <p:cNvPr id="1026" name="Picture 2" descr="https://content.schools.by/cache/2f/f6/2ff64751cfa6c6e0f3e766cda336e9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42511"/>
            <a:ext cx="1769520" cy="1178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83203" y="842511"/>
            <a:ext cx="8208912" cy="923330"/>
          </a:xfrm>
          <a:prstGeom prst="rect">
            <a:avLst/>
          </a:prstGeom>
        </p:spPr>
        <p:txBody>
          <a:bodyPr wrap="square">
            <a:spAutoFit/>
          </a:bodyPr>
          <a:lstStyle/>
          <a:p>
            <a:pPr algn="ctr"/>
            <a:r>
              <a:rPr lang="ru-RU" sz="4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Мастер-класс</a:t>
            </a:r>
          </a:p>
          <a:p>
            <a:pPr algn="r"/>
            <a:endParaRPr lang="ru-RU" sz="1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323528" y="4489740"/>
            <a:ext cx="8208912" cy="1977464"/>
          </a:xfrm>
          <a:prstGeom prst="rect">
            <a:avLst/>
          </a:prstGeom>
        </p:spPr>
        <p:txBody>
          <a:bodyPr wrap="square">
            <a:spAutoFit/>
          </a:bodyPr>
          <a:lstStyle/>
          <a:p>
            <a:r>
              <a:rPr lang="ru-RU"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С. Иванюшина,</a:t>
            </a:r>
          </a:p>
          <a:p>
            <a:r>
              <a:rPr lang="ru-RU"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учитель начальных классов</a:t>
            </a:r>
          </a:p>
          <a:p>
            <a:r>
              <a:rPr lang="ru-RU"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ГУО «Средняя школа №1 </a:t>
            </a:r>
            <a:r>
              <a:rPr lang="ru-RU"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г. Логойска</a:t>
            </a:r>
            <a:r>
              <a:rPr lang="ru-RU"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p>
          <a:p>
            <a:endParaRPr lang="ru-RU"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endParaRPr lang="ru-RU" sz="105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5139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504" y="260648"/>
            <a:ext cx="2880320" cy="6336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131840" y="260648"/>
            <a:ext cx="2880320" cy="63367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6156176" y="262779"/>
            <a:ext cx="2880320" cy="63367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Прямоугольник 5"/>
          <p:cNvSpPr/>
          <p:nvPr/>
        </p:nvSpPr>
        <p:spPr>
          <a:xfrm>
            <a:off x="107504" y="644065"/>
            <a:ext cx="2880320" cy="5940088"/>
          </a:xfrm>
          <a:prstGeom prst="rect">
            <a:avLst/>
          </a:prstGeom>
        </p:spPr>
        <p:txBody>
          <a:bodyPr wrap="square">
            <a:spAutoFit/>
          </a:bodyPr>
          <a:lstStyle/>
          <a:p>
            <a:r>
              <a:rPr lang="ru-RU" sz="2000" b="1" dirty="0">
                <a:latin typeface="Arial" pitchFamily="34" charset="0"/>
                <a:cs typeface="Arial" pitchFamily="34" charset="0"/>
              </a:rPr>
              <a:t>Приёмы и средства, способствующие повышению уровня </a:t>
            </a:r>
            <a:r>
              <a:rPr lang="ru-RU" sz="2000" b="1" dirty="0" err="1">
                <a:latin typeface="Arial" pitchFamily="34" charset="0"/>
                <a:cs typeface="Arial" pitchFamily="34" charset="0"/>
              </a:rPr>
              <a:t>сформированности</a:t>
            </a:r>
            <a:r>
              <a:rPr lang="ru-RU" sz="2000" b="1" dirty="0">
                <a:latin typeface="Arial" pitchFamily="34" charset="0"/>
                <a:cs typeface="Arial" pitchFamily="34" charset="0"/>
              </a:rPr>
              <a:t> навыков мыслительных операций:</a:t>
            </a:r>
          </a:p>
          <a:p>
            <a:pPr marL="0" lvl="1">
              <a:buFont typeface="Arial" pitchFamily="34" charset="0"/>
              <a:buChar char="•"/>
            </a:pPr>
            <a:r>
              <a:rPr lang="ru-RU" sz="2400" dirty="0" smtClean="0">
                <a:latin typeface="Arial" pitchFamily="34" charset="0"/>
                <a:cs typeface="Arial" pitchFamily="34" charset="0"/>
              </a:rPr>
              <a:t> аналитико-синтетическая </a:t>
            </a:r>
            <a:r>
              <a:rPr lang="ru-RU" sz="2400" dirty="0">
                <a:latin typeface="Arial" pitchFamily="34" charset="0"/>
                <a:cs typeface="Arial" pitchFamily="34" charset="0"/>
              </a:rPr>
              <a:t>деятельность;  </a:t>
            </a:r>
          </a:p>
          <a:p>
            <a:pPr marL="0" lvl="1">
              <a:buFont typeface="Arial" pitchFamily="34" charset="0"/>
              <a:buChar char="•"/>
            </a:pPr>
            <a:r>
              <a:rPr lang="ru-RU" sz="2400" dirty="0" smtClean="0">
                <a:latin typeface="Arial" pitchFamily="34" charset="0"/>
                <a:cs typeface="Arial" pitchFamily="34" charset="0"/>
              </a:rPr>
              <a:t> сравнение </a:t>
            </a:r>
            <a:r>
              <a:rPr lang="ru-RU" sz="2400" dirty="0">
                <a:latin typeface="Arial" pitchFamily="34" charset="0"/>
                <a:cs typeface="Arial" pitchFamily="34" charset="0"/>
              </a:rPr>
              <a:t>и </a:t>
            </a:r>
            <a:r>
              <a:rPr lang="ru-RU" sz="2400" dirty="0" smtClean="0">
                <a:latin typeface="Arial" pitchFamily="34" charset="0"/>
                <a:cs typeface="Arial" pitchFamily="34" charset="0"/>
              </a:rPr>
              <a:t>классификация </a:t>
            </a:r>
            <a:r>
              <a:rPr lang="ru-RU" sz="2400" dirty="0">
                <a:latin typeface="Arial" pitchFamily="34" charset="0"/>
                <a:cs typeface="Arial" pitchFamily="34" charset="0"/>
              </a:rPr>
              <a:t>объектов и явлений по </a:t>
            </a:r>
            <a:r>
              <a:rPr lang="ru-RU" sz="2400" dirty="0" smtClean="0">
                <a:latin typeface="Arial" pitchFamily="34" charset="0"/>
                <a:cs typeface="Arial" pitchFamily="34" charset="0"/>
              </a:rPr>
              <a:t>определённым </a:t>
            </a:r>
            <a:r>
              <a:rPr lang="ru-RU" sz="2400" dirty="0" smtClean="0">
                <a:latin typeface="Arial" pitchFamily="34" charset="0"/>
                <a:cs typeface="Arial" pitchFamily="34" charset="0"/>
              </a:rPr>
              <a:t>признакам;</a:t>
            </a:r>
          </a:p>
          <a:p>
            <a:pPr marL="0" lvl="1">
              <a:buFont typeface="Arial" pitchFamily="34" charset="0"/>
              <a:buChar char="•"/>
            </a:pPr>
            <a:r>
              <a:rPr lang="ru-RU" sz="2400" dirty="0" smtClean="0">
                <a:latin typeface="Arial" pitchFamily="34" charset="0"/>
                <a:cs typeface="Arial" pitchFamily="34" charset="0"/>
              </a:rPr>
              <a:t> обобщение</a:t>
            </a:r>
            <a:r>
              <a:rPr lang="ru-RU" sz="2400" dirty="0">
                <a:latin typeface="Arial" pitchFamily="34" charset="0"/>
                <a:cs typeface="Arial" pitchFamily="34" charset="0"/>
              </a:rPr>
              <a:t>.</a:t>
            </a:r>
          </a:p>
        </p:txBody>
      </p:sp>
    </p:spTree>
    <p:extLst>
      <p:ext uri="{BB962C8B-B14F-4D97-AF65-F5344CB8AC3E}">
        <p14:creationId xmlns:p14="http://schemas.microsoft.com/office/powerpoint/2010/main" val="88274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836713"/>
            <a:ext cx="8424936" cy="4708981"/>
          </a:xfrm>
          <a:prstGeom prst="rect">
            <a:avLst/>
          </a:prstGeom>
        </p:spPr>
        <p:txBody>
          <a:bodyPr wrap="square">
            <a:spAutoFit/>
          </a:bodyPr>
          <a:lstStyle/>
          <a:p>
            <a:pPr algn="ctr"/>
            <a:r>
              <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Приёмы и средства, содействующие формированию навыков работы с информацией</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0623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extLst>
              <a:ext uri="{28A0092B-C50C-407E-A947-70E740481C1C}">
                <a14:useLocalDpi xmlns:a14="http://schemas.microsoft.com/office/drawing/2010/main" val="0"/>
              </a:ext>
            </a:extLst>
          </a:blip>
          <a:srcRect b="5695"/>
          <a:stretch/>
        </p:blipFill>
        <p:spPr bwMode="auto">
          <a:xfrm>
            <a:off x="107504" y="116632"/>
            <a:ext cx="4680520" cy="6101463"/>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4427984" y="1451684"/>
            <a:ext cx="4824536" cy="2585323"/>
          </a:xfrm>
          <a:prstGeom prst="rect">
            <a:avLst/>
          </a:prstGeom>
        </p:spPr>
        <p:txBody>
          <a:bodyPr wrap="square">
            <a:spAutoFit/>
          </a:bodyPr>
          <a:lstStyle/>
          <a:p>
            <a:pPr algn="ctr"/>
            <a:r>
              <a:rPr lang="ru-RU" sz="5400" b="1" dirty="0" smtClean="0">
                <a:solidFill>
                  <a:schemeClr val="tx2">
                    <a:lumMod val="75000"/>
                  </a:schemeClr>
                </a:solidFill>
                <a:latin typeface="Arial" pitchFamily="34" charset="0"/>
                <a:cs typeface="Arial" pitchFamily="34" charset="0"/>
              </a:rPr>
              <a:t>Приём </a:t>
            </a:r>
          </a:p>
          <a:p>
            <a:pPr algn="ctr"/>
            <a:r>
              <a:rPr lang="ru-RU" sz="5400" b="1" dirty="0" smtClean="0">
                <a:solidFill>
                  <a:schemeClr val="tx2">
                    <a:lumMod val="75000"/>
                  </a:schemeClr>
                </a:solidFill>
                <a:latin typeface="Arial" pitchFamily="34" charset="0"/>
                <a:cs typeface="Arial" pitchFamily="34" charset="0"/>
              </a:rPr>
              <a:t>«Страница в </a:t>
            </a:r>
            <a:r>
              <a:rPr lang="ru-RU" sz="5400" b="1" dirty="0" err="1" smtClean="0">
                <a:solidFill>
                  <a:schemeClr val="tx2">
                    <a:lumMod val="75000"/>
                  </a:schemeClr>
                </a:solidFill>
                <a:latin typeface="Arial" pitchFamily="34" charset="0"/>
                <a:cs typeface="Arial" pitchFamily="34" charset="0"/>
              </a:rPr>
              <a:t>соцсетях</a:t>
            </a:r>
            <a:r>
              <a:rPr lang="ru-RU" sz="5400" b="1" dirty="0" smtClean="0">
                <a:solidFill>
                  <a:schemeClr val="tx2">
                    <a:lumMod val="75000"/>
                  </a:schemeClr>
                </a:solidFill>
                <a:latin typeface="Arial" pitchFamily="34" charset="0"/>
                <a:cs typeface="Arial" pitchFamily="34" charset="0"/>
              </a:rPr>
              <a:t>»</a:t>
            </a:r>
          </a:p>
        </p:txBody>
      </p:sp>
      <p:pic>
        <p:nvPicPr>
          <p:cNvPr id="2050" name="Picture 2" descr="✓ Планета Земля #7 скачать клипарт бесплатно - Clipart-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11" y="685900"/>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042" y="2965047"/>
            <a:ext cx="1262050" cy="214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Глобус и карт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2708920"/>
            <a:ext cx="1440160" cy="10560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2758618"/>
            <a:ext cx="825649" cy="81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12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504" y="260648"/>
            <a:ext cx="2880320" cy="6336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131840" y="260648"/>
            <a:ext cx="2880320" cy="63367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 name="Прямоугольник 3"/>
          <p:cNvSpPr/>
          <p:nvPr/>
        </p:nvSpPr>
        <p:spPr>
          <a:xfrm>
            <a:off x="3117381" y="612844"/>
            <a:ext cx="2952328" cy="4893647"/>
          </a:xfrm>
          <a:prstGeom prst="rect">
            <a:avLst/>
          </a:prstGeom>
        </p:spPr>
        <p:txBody>
          <a:bodyPr wrap="square">
            <a:spAutoFit/>
          </a:bodyPr>
          <a:lstStyle/>
          <a:p>
            <a:r>
              <a:rPr lang="ru-RU" sz="2400" b="1" dirty="0">
                <a:latin typeface="Arial" pitchFamily="34" charset="0"/>
                <a:cs typeface="Arial" pitchFamily="34" charset="0"/>
              </a:rPr>
              <a:t>Приёмы и средства, содействующие формированию навыков работы с информацией:</a:t>
            </a:r>
            <a:endParaRPr lang="ru-RU" sz="1600" b="1" dirty="0">
              <a:latin typeface="Arial" pitchFamily="34" charset="0"/>
              <a:cs typeface="Arial" pitchFamily="34" charset="0"/>
            </a:endParaRPr>
          </a:p>
          <a:p>
            <a:pPr marL="268288" lvl="1" indent="-176213">
              <a:buFont typeface="Arial" pitchFamily="34" charset="0"/>
              <a:buChar char="•"/>
            </a:pPr>
            <a:r>
              <a:rPr lang="ru-RU" sz="2400" dirty="0">
                <a:latin typeface="Arial" pitchFamily="34" charset="0"/>
                <a:cs typeface="Arial" pitchFamily="34" charset="0"/>
              </a:rPr>
              <a:t>поиск </a:t>
            </a:r>
            <a:r>
              <a:rPr lang="ru-RU" sz="2400" dirty="0" smtClean="0">
                <a:latin typeface="Arial" pitchFamily="34" charset="0"/>
                <a:cs typeface="Arial" pitchFamily="34" charset="0"/>
              </a:rPr>
              <a:t>информации; </a:t>
            </a:r>
            <a:endParaRPr lang="ru-RU" sz="2400" dirty="0" smtClean="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выделение </a:t>
            </a:r>
            <a:r>
              <a:rPr lang="ru-RU" sz="2400" dirty="0" smtClean="0">
                <a:latin typeface="Arial" pitchFamily="34" charset="0"/>
                <a:cs typeface="Arial" pitchFamily="34" charset="0"/>
              </a:rPr>
              <a:t>главного; </a:t>
            </a:r>
            <a:endParaRPr lang="ru-RU" sz="1600" dirty="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преобразование;</a:t>
            </a:r>
            <a:endParaRPr lang="ru-RU" sz="2400" dirty="0" smtClean="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представление </a:t>
            </a:r>
            <a:r>
              <a:rPr lang="ru-RU" sz="2400" dirty="0">
                <a:latin typeface="Arial" pitchFamily="34" charset="0"/>
                <a:cs typeface="Arial" pitchFamily="34" charset="0"/>
              </a:rPr>
              <a:t>информации.</a:t>
            </a:r>
            <a:endParaRPr lang="ru-RU" sz="1600" dirty="0">
              <a:latin typeface="Arial" pitchFamily="34" charset="0"/>
              <a:cs typeface="Arial" pitchFamily="34" charset="0"/>
            </a:endParaRPr>
          </a:p>
        </p:txBody>
      </p:sp>
      <p:sp>
        <p:nvSpPr>
          <p:cNvPr id="8" name="Скругленный прямоугольник 7"/>
          <p:cNvSpPr/>
          <p:nvPr/>
        </p:nvSpPr>
        <p:spPr>
          <a:xfrm>
            <a:off x="6156176" y="262779"/>
            <a:ext cx="2880320" cy="63367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Прямоугольник 1"/>
          <p:cNvSpPr/>
          <p:nvPr/>
        </p:nvSpPr>
        <p:spPr>
          <a:xfrm>
            <a:off x="107504" y="644065"/>
            <a:ext cx="2880320" cy="5940088"/>
          </a:xfrm>
          <a:prstGeom prst="rect">
            <a:avLst/>
          </a:prstGeom>
        </p:spPr>
        <p:txBody>
          <a:bodyPr wrap="square">
            <a:spAutoFit/>
          </a:bodyPr>
          <a:lstStyle/>
          <a:p>
            <a:r>
              <a:rPr lang="ru-RU" sz="2000" b="1" dirty="0">
                <a:latin typeface="Arial" pitchFamily="34" charset="0"/>
                <a:cs typeface="Arial" pitchFamily="34" charset="0"/>
              </a:rPr>
              <a:t>Приёмы и средства, способствующие повышению уровня </a:t>
            </a:r>
            <a:r>
              <a:rPr lang="ru-RU" sz="2000" b="1" dirty="0" err="1">
                <a:latin typeface="Arial" pitchFamily="34" charset="0"/>
                <a:cs typeface="Arial" pitchFamily="34" charset="0"/>
              </a:rPr>
              <a:t>сформированности</a:t>
            </a:r>
            <a:r>
              <a:rPr lang="ru-RU" sz="2000" b="1" dirty="0">
                <a:latin typeface="Arial" pitchFamily="34" charset="0"/>
                <a:cs typeface="Arial" pitchFamily="34" charset="0"/>
              </a:rPr>
              <a:t> навыков мыслительных операций:</a:t>
            </a:r>
          </a:p>
          <a:p>
            <a:pPr marL="0" lvl="1">
              <a:buFont typeface="Arial" pitchFamily="34" charset="0"/>
              <a:buChar char="•"/>
            </a:pPr>
            <a:r>
              <a:rPr lang="ru-RU" sz="2400" dirty="0" smtClean="0">
                <a:latin typeface="Arial" pitchFamily="34" charset="0"/>
                <a:cs typeface="Arial" pitchFamily="34" charset="0"/>
              </a:rPr>
              <a:t> аналитико-синтетическая </a:t>
            </a:r>
            <a:r>
              <a:rPr lang="ru-RU" sz="2400" dirty="0">
                <a:latin typeface="Arial" pitchFamily="34" charset="0"/>
                <a:cs typeface="Arial" pitchFamily="34" charset="0"/>
              </a:rPr>
              <a:t>деятельность;  </a:t>
            </a:r>
          </a:p>
          <a:p>
            <a:pPr marL="0" lvl="1">
              <a:buFont typeface="Arial" pitchFamily="34" charset="0"/>
              <a:buChar char="•"/>
            </a:pPr>
            <a:r>
              <a:rPr lang="ru-RU" sz="2400" dirty="0" smtClean="0">
                <a:latin typeface="Arial" pitchFamily="34" charset="0"/>
                <a:cs typeface="Arial" pitchFamily="34" charset="0"/>
              </a:rPr>
              <a:t> сравнение </a:t>
            </a:r>
            <a:r>
              <a:rPr lang="ru-RU" sz="2400" dirty="0">
                <a:latin typeface="Arial" pitchFamily="34" charset="0"/>
                <a:cs typeface="Arial" pitchFamily="34" charset="0"/>
              </a:rPr>
              <a:t>и </a:t>
            </a:r>
            <a:r>
              <a:rPr lang="ru-RU" sz="2400" dirty="0" smtClean="0">
                <a:latin typeface="Arial" pitchFamily="34" charset="0"/>
                <a:cs typeface="Arial" pitchFamily="34" charset="0"/>
              </a:rPr>
              <a:t>классификация </a:t>
            </a:r>
            <a:r>
              <a:rPr lang="ru-RU" sz="2400" dirty="0">
                <a:latin typeface="Arial" pitchFamily="34" charset="0"/>
                <a:cs typeface="Arial" pitchFamily="34" charset="0"/>
              </a:rPr>
              <a:t>объектов и явлений по </a:t>
            </a:r>
            <a:r>
              <a:rPr lang="ru-RU" sz="2400" dirty="0" smtClean="0">
                <a:latin typeface="Arial" pitchFamily="34" charset="0"/>
                <a:cs typeface="Arial" pitchFamily="34" charset="0"/>
              </a:rPr>
              <a:t>определённым </a:t>
            </a:r>
            <a:r>
              <a:rPr lang="ru-RU" sz="2400" dirty="0" smtClean="0">
                <a:latin typeface="Arial" pitchFamily="34" charset="0"/>
                <a:cs typeface="Arial" pitchFamily="34" charset="0"/>
              </a:rPr>
              <a:t>признакам;</a:t>
            </a:r>
          </a:p>
          <a:p>
            <a:pPr marL="0" lvl="1">
              <a:buFont typeface="Arial" pitchFamily="34" charset="0"/>
              <a:buChar char="•"/>
            </a:pPr>
            <a:r>
              <a:rPr lang="ru-RU" sz="2400" dirty="0" smtClean="0">
                <a:latin typeface="Arial" pitchFamily="34" charset="0"/>
                <a:cs typeface="Arial" pitchFamily="34" charset="0"/>
              </a:rPr>
              <a:t> обобщение</a:t>
            </a:r>
            <a:r>
              <a:rPr lang="ru-RU" sz="2400" dirty="0">
                <a:latin typeface="Arial" pitchFamily="34" charset="0"/>
                <a:cs typeface="Arial" pitchFamily="34" charset="0"/>
              </a:rPr>
              <a:t>.</a:t>
            </a:r>
          </a:p>
        </p:txBody>
      </p:sp>
    </p:spTree>
    <p:extLst>
      <p:ext uri="{BB962C8B-B14F-4D97-AF65-F5344CB8AC3E}">
        <p14:creationId xmlns:p14="http://schemas.microsoft.com/office/powerpoint/2010/main" val="3377559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8424936" cy="6555641"/>
          </a:xfrm>
          <a:prstGeom prst="rect">
            <a:avLst/>
          </a:prstGeom>
        </p:spPr>
        <p:txBody>
          <a:bodyPr wrap="square">
            <a:spAutoFit/>
          </a:bodyPr>
          <a:lstStyle/>
          <a:p>
            <a:pPr algn="ctr"/>
            <a:r>
              <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Приёмы и средства, содействующие формированию умения представлять информацию в виде модели</a:t>
            </a:r>
          </a:p>
        </p:txBody>
      </p:sp>
    </p:spTree>
    <p:extLst>
      <p:ext uri="{BB962C8B-B14F-4D97-AF65-F5344CB8AC3E}">
        <p14:creationId xmlns:p14="http://schemas.microsoft.com/office/powerpoint/2010/main" val="31028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380" y="71664"/>
            <a:ext cx="8475076" cy="646331"/>
          </a:xfrm>
          <a:prstGeom prst="rect">
            <a:avLst/>
          </a:prstGeom>
        </p:spPr>
        <p:txBody>
          <a:bodyPr wrap="none">
            <a:spAutoFit/>
          </a:bodyPr>
          <a:lstStyle/>
          <a:p>
            <a:pPr algn="ctr"/>
            <a:r>
              <a:rPr lang="ru-RU" sz="3600" b="1" dirty="0">
                <a:solidFill>
                  <a:schemeClr val="accent1">
                    <a:lumMod val="50000"/>
                  </a:schemeClr>
                </a:solidFill>
                <a:latin typeface="Arial" pitchFamily="34" charset="0"/>
                <a:cs typeface="Arial" pitchFamily="34" charset="0"/>
              </a:rPr>
              <a:t>Приём </a:t>
            </a:r>
            <a:r>
              <a:rPr lang="ru-RU" sz="3600" b="1" dirty="0" smtClean="0">
                <a:solidFill>
                  <a:schemeClr val="accent1">
                    <a:lumMod val="50000"/>
                  </a:schemeClr>
                </a:solidFill>
                <a:latin typeface="Arial" pitchFamily="34" charset="0"/>
                <a:cs typeface="Arial" pitchFamily="34" charset="0"/>
              </a:rPr>
              <a:t>«Пиктографическое письмо»</a:t>
            </a:r>
            <a:endParaRPr lang="ru-RU" sz="3600" b="1" dirty="0">
              <a:solidFill>
                <a:schemeClr val="accent1">
                  <a:lumMod val="50000"/>
                </a:schemeClr>
              </a:solidFill>
              <a:latin typeface="Arial" pitchFamily="34" charset="0"/>
              <a:cs typeface="Arial" pitchFamily="34" charset="0"/>
            </a:endParaRPr>
          </a:p>
        </p:txBody>
      </p:sp>
      <p:sp>
        <p:nvSpPr>
          <p:cNvPr id="3" name="Прямоугольник 2"/>
          <p:cNvSpPr/>
          <p:nvPr/>
        </p:nvSpPr>
        <p:spPr>
          <a:xfrm>
            <a:off x="171432" y="692696"/>
            <a:ext cx="8721048" cy="2677656"/>
          </a:xfrm>
          <a:prstGeom prst="rect">
            <a:avLst/>
          </a:prstGeom>
        </p:spPr>
        <p:txBody>
          <a:bodyPr wrap="square">
            <a:spAutoFit/>
          </a:bodyPr>
          <a:lstStyle/>
          <a:p>
            <a:pPr algn="just"/>
            <a:r>
              <a:rPr lang="ru-RU" sz="2400" dirty="0"/>
              <a:t>Компас – это  прибор с намагниченной стрелкой, который указывает направление на магнитный север Земли. Чаще всего его используют для ориентирования на местности. При прогулке по лесу за грибами можно просто отслеживать направление своего движения, чтобы не </a:t>
            </a:r>
            <a:r>
              <a:rPr lang="ru-RU" sz="2400" dirty="0" smtClean="0"/>
              <a:t>заблудиться. Можно </a:t>
            </a:r>
            <a:r>
              <a:rPr lang="ru-RU" sz="2400" dirty="0"/>
              <a:t>использовать этот полезный прибор для быстрого поиска заданного на карте объекта. </a:t>
            </a:r>
          </a:p>
        </p:txBody>
      </p:sp>
      <p:pic>
        <p:nvPicPr>
          <p:cNvPr id="1026" name="Picture 2" descr="Компас картинки, Фотографии и изображения - 123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07" y="3448186"/>
            <a:ext cx="776323" cy="852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толовые приборы Логотип Clipart Бесплатная фотография - Public Domain  Pic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286526"/>
            <a:ext cx="1013722" cy="1013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61х52х12х9mm, Магнит подкова | купить в розницу и опто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145036"/>
            <a:ext cx="779134" cy="648351"/>
          </a:xfrm>
          <a:prstGeom prst="rect">
            <a:avLst/>
          </a:prstGeom>
          <a:noFill/>
          <a:extLst>
            <a:ext uri="{909E8E84-426E-40DD-AFC4-6F175D3DCCD1}">
              <a14:hiddenFill xmlns:a14="http://schemas.microsoft.com/office/drawing/2010/main">
                <a:solidFill>
                  <a:srgbClr val="FFFFFF"/>
                </a:solidFill>
              </a14:hiddenFill>
            </a:ext>
          </a:extLst>
        </p:spPr>
      </p:pic>
      <p:sp>
        <p:nvSpPr>
          <p:cNvPr id="24" name="Стрелка вправо 23"/>
          <p:cNvSpPr/>
          <p:nvPr/>
        </p:nvSpPr>
        <p:spPr>
          <a:xfrm>
            <a:off x="7740352" y="4522161"/>
            <a:ext cx="389567" cy="355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2" name="Picture 8" descr="Указывать пальце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3538439"/>
            <a:ext cx="884174" cy="3684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U61х52х12х9mm, Магнит подкова | купить в розницу и опто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214263"/>
            <a:ext cx="779134" cy="648351"/>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5264965" y="3445180"/>
            <a:ext cx="590225"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6" name="AutoShape 10" descr="Земля: описание планеты, песни про Землю"/>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12" descr="Земля | Соник ЙОЖЫГ вики | Fand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5247" y="3347473"/>
            <a:ext cx="510555" cy="51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Опрос: Как часто вы печатаете бумажные фотографии? - Новости проекта -  Страна Ма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432" y="4627673"/>
            <a:ext cx="784568" cy="5884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Спортивное ориентирование — Википеди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7574" y="4492942"/>
            <a:ext cx="1333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Пара, идущая в лесу. Молодой бородатый мужчина в - векторный клипарт  Royalty-Fre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4703" y="4339509"/>
            <a:ext cx="1160544" cy="86267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DesignerScraps: Клипарт &quot;Грибы-грибочки&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6143" y="4303361"/>
            <a:ext cx="739318" cy="91273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Как следить за человеком через телефон"/>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0272" y="4414119"/>
            <a:ext cx="506925" cy="7134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Как не заблудиться в лесу!!!. Государственное учреждение  образования&quot;Ясли-сад №1 города Скиделя&quot;"/>
          <p:cNvPicPr>
            <a:picLocks noChangeAspect="1" noChangeArrowheads="1"/>
          </p:cNvPicPr>
          <p:nvPr/>
        </p:nvPicPr>
        <p:blipFill rotWithShape="1">
          <a:blip r:embed="rId12">
            <a:extLst>
              <a:ext uri="{28A0092B-C50C-407E-A947-70E740481C1C}">
                <a14:useLocalDpi xmlns:a14="http://schemas.microsoft.com/office/drawing/2010/main" val="0"/>
              </a:ext>
            </a:extLst>
          </a:blip>
          <a:srcRect l="40871" t="13724" r="28628"/>
          <a:stretch/>
        </p:blipFill>
        <p:spPr bwMode="auto">
          <a:xfrm>
            <a:off x="8290254" y="3906845"/>
            <a:ext cx="772404" cy="14279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Столовые приборы Логотип Clipart Бесплатная фотография - Public Domain  Pic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22" y="5589240"/>
            <a:ext cx="1013722" cy="1013722"/>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7" descr="11 способов, как найти название фильма по сюжет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52" name="Picture 2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9693" y="5736101"/>
            <a:ext cx="1084145"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МКАД Минска, карта Минской кольцевой автодороги, все съезды из и в город -  REALT.B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97137" y="5331022"/>
            <a:ext cx="2109566" cy="141341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Прямая со стрелкой 30"/>
          <p:cNvCxnSpPr/>
          <p:nvPr/>
        </p:nvCxnSpPr>
        <p:spPr>
          <a:xfrm flipH="1">
            <a:off x="3563888" y="5589240"/>
            <a:ext cx="1080120"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406918" y="6237312"/>
            <a:ext cx="156970" cy="2187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H="1">
            <a:off x="3406918" y="6237312"/>
            <a:ext cx="152400" cy="2202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Стрелка вправо 55"/>
          <p:cNvSpPr/>
          <p:nvPr/>
        </p:nvSpPr>
        <p:spPr>
          <a:xfrm>
            <a:off x="2483769" y="3877220"/>
            <a:ext cx="728366" cy="355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3275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25" grpId="0"/>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504" y="260648"/>
            <a:ext cx="2880320" cy="6336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131840" y="260648"/>
            <a:ext cx="2880320" cy="63367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 name="Прямоугольник 3"/>
          <p:cNvSpPr/>
          <p:nvPr/>
        </p:nvSpPr>
        <p:spPr>
          <a:xfrm>
            <a:off x="3095836" y="612842"/>
            <a:ext cx="2952328" cy="4893647"/>
          </a:xfrm>
          <a:prstGeom prst="rect">
            <a:avLst/>
          </a:prstGeom>
        </p:spPr>
        <p:txBody>
          <a:bodyPr wrap="square">
            <a:spAutoFit/>
          </a:bodyPr>
          <a:lstStyle/>
          <a:p>
            <a:r>
              <a:rPr lang="ru-RU" sz="2400" b="1" dirty="0">
                <a:latin typeface="Arial" pitchFamily="34" charset="0"/>
                <a:cs typeface="Arial" pitchFamily="34" charset="0"/>
              </a:rPr>
              <a:t>Приёмы и средства, содействующие формированию навыков работы с информацией:</a:t>
            </a:r>
            <a:endParaRPr lang="ru-RU" sz="1600" b="1" dirty="0">
              <a:latin typeface="Arial" pitchFamily="34" charset="0"/>
              <a:cs typeface="Arial" pitchFamily="34" charset="0"/>
            </a:endParaRPr>
          </a:p>
          <a:p>
            <a:pPr marL="268288" lvl="1" indent="-176213">
              <a:buFont typeface="Arial" pitchFamily="34" charset="0"/>
              <a:buChar char="•"/>
            </a:pPr>
            <a:r>
              <a:rPr lang="ru-RU" sz="2400" dirty="0">
                <a:latin typeface="Arial" pitchFamily="34" charset="0"/>
                <a:cs typeface="Arial" pitchFamily="34" charset="0"/>
              </a:rPr>
              <a:t>поиск </a:t>
            </a:r>
            <a:r>
              <a:rPr lang="ru-RU" sz="2400" dirty="0" smtClean="0">
                <a:latin typeface="Arial" pitchFamily="34" charset="0"/>
                <a:cs typeface="Arial" pitchFamily="34" charset="0"/>
              </a:rPr>
              <a:t>информации; </a:t>
            </a:r>
            <a:endParaRPr lang="ru-RU" sz="2400" dirty="0" smtClean="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выделение </a:t>
            </a:r>
            <a:r>
              <a:rPr lang="ru-RU" sz="2400" dirty="0" smtClean="0">
                <a:latin typeface="Arial" pitchFamily="34" charset="0"/>
                <a:cs typeface="Arial" pitchFamily="34" charset="0"/>
              </a:rPr>
              <a:t>главного; </a:t>
            </a:r>
            <a:endParaRPr lang="ru-RU" sz="1600" dirty="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преобразование;</a:t>
            </a:r>
            <a:endParaRPr lang="ru-RU" sz="2400" dirty="0" smtClean="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представление </a:t>
            </a:r>
            <a:r>
              <a:rPr lang="ru-RU" sz="2400" dirty="0">
                <a:latin typeface="Arial" pitchFamily="34" charset="0"/>
                <a:cs typeface="Arial" pitchFamily="34" charset="0"/>
              </a:rPr>
              <a:t>информации.</a:t>
            </a:r>
            <a:endParaRPr lang="ru-RU" sz="1600" dirty="0">
              <a:latin typeface="Arial" pitchFamily="34" charset="0"/>
              <a:cs typeface="Arial" pitchFamily="34" charset="0"/>
            </a:endParaRPr>
          </a:p>
        </p:txBody>
      </p:sp>
      <p:sp>
        <p:nvSpPr>
          <p:cNvPr id="8" name="Скругленный прямоугольник 7"/>
          <p:cNvSpPr/>
          <p:nvPr/>
        </p:nvSpPr>
        <p:spPr>
          <a:xfrm>
            <a:off x="6156176" y="262779"/>
            <a:ext cx="2880320" cy="63367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Прямоугольник 1"/>
          <p:cNvSpPr/>
          <p:nvPr/>
        </p:nvSpPr>
        <p:spPr>
          <a:xfrm>
            <a:off x="107504" y="461087"/>
            <a:ext cx="2880320" cy="5940088"/>
          </a:xfrm>
          <a:prstGeom prst="rect">
            <a:avLst/>
          </a:prstGeom>
        </p:spPr>
        <p:txBody>
          <a:bodyPr wrap="square">
            <a:spAutoFit/>
          </a:bodyPr>
          <a:lstStyle/>
          <a:p>
            <a:r>
              <a:rPr lang="ru-RU" sz="2000" b="1" dirty="0">
                <a:latin typeface="Arial" pitchFamily="34" charset="0"/>
                <a:cs typeface="Arial" pitchFamily="34" charset="0"/>
              </a:rPr>
              <a:t>Приёмы и средства, способствующие повышению уровня </a:t>
            </a:r>
            <a:r>
              <a:rPr lang="ru-RU" sz="2000" b="1" dirty="0" err="1">
                <a:latin typeface="Arial" pitchFamily="34" charset="0"/>
                <a:cs typeface="Arial" pitchFamily="34" charset="0"/>
              </a:rPr>
              <a:t>сформированности</a:t>
            </a:r>
            <a:r>
              <a:rPr lang="ru-RU" sz="2000" b="1" dirty="0">
                <a:latin typeface="Arial" pitchFamily="34" charset="0"/>
                <a:cs typeface="Arial" pitchFamily="34" charset="0"/>
              </a:rPr>
              <a:t> навыков мыслительных операций:</a:t>
            </a:r>
          </a:p>
          <a:p>
            <a:pPr marL="0" lvl="1">
              <a:buFont typeface="Arial" pitchFamily="34" charset="0"/>
              <a:buChar char="•"/>
            </a:pPr>
            <a:r>
              <a:rPr lang="ru-RU" sz="2400" dirty="0" smtClean="0">
                <a:latin typeface="Arial" pitchFamily="34" charset="0"/>
                <a:cs typeface="Arial" pitchFamily="34" charset="0"/>
              </a:rPr>
              <a:t> аналитико-синтетическая </a:t>
            </a:r>
            <a:r>
              <a:rPr lang="ru-RU" sz="2400" dirty="0">
                <a:latin typeface="Arial" pitchFamily="34" charset="0"/>
                <a:cs typeface="Arial" pitchFamily="34" charset="0"/>
              </a:rPr>
              <a:t>деятельность;  </a:t>
            </a:r>
          </a:p>
          <a:p>
            <a:pPr marL="0" lvl="1">
              <a:buFont typeface="Arial" pitchFamily="34" charset="0"/>
              <a:buChar char="•"/>
            </a:pPr>
            <a:r>
              <a:rPr lang="ru-RU" sz="2400" dirty="0" smtClean="0">
                <a:latin typeface="Arial" pitchFamily="34" charset="0"/>
                <a:cs typeface="Arial" pitchFamily="34" charset="0"/>
              </a:rPr>
              <a:t> сравнение </a:t>
            </a:r>
            <a:r>
              <a:rPr lang="ru-RU" sz="2400" dirty="0">
                <a:latin typeface="Arial" pitchFamily="34" charset="0"/>
                <a:cs typeface="Arial" pitchFamily="34" charset="0"/>
              </a:rPr>
              <a:t>и </a:t>
            </a:r>
            <a:r>
              <a:rPr lang="ru-RU" sz="2400" dirty="0" smtClean="0">
                <a:latin typeface="Arial" pitchFamily="34" charset="0"/>
                <a:cs typeface="Arial" pitchFamily="34" charset="0"/>
              </a:rPr>
              <a:t>классификация </a:t>
            </a:r>
            <a:r>
              <a:rPr lang="ru-RU" sz="2400" dirty="0">
                <a:latin typeface="Arial" pitchFamily="34" charset="0"/>
                <a:cs typeface="Arial" pitchFamily="34" charset="0"/>
              </a:rPr>
              <a:t>объектов и явлений по </a:t>
            </a:r>
            <a:r>
              <a:rPr lang="ru-RU" sz="2400" dirty="0" smtClean="0">
                <a:latin typeface="Arial" pitchFamily="34" charset="0"/>
                <a:cs typeface="Arial" pitchFamily="34" charset="0"/>
              </a:rPr>
              <a:t>определённым </a:t>
            </a:r>
            <a:r>
              <a:rPr lang="ru-RU" sz="2400" dirty="0" smtClean="0">
                <a:latin typeface="Arial" pitchFamily="34" charset="0"/>
                <a:cs typeface="Arial" pitchFamily="34" charset="0"/>
              </a:rPr>
              <a:t>признакам;</a:t>
            </a:r>
          </a:p>
          <a:p>
            <a:pPr marL="0" lvl="1">
              <a:buFont typeface="Arial" pitchFamily="34" charset="0"/>
              <a:buChar char="•"/>
            </a:pPr>
            <a:r>
              <a:rPr lang="ru-RU" sz="2400" dirty="0" smtClean="0">
                <a:latin typeface="Arial" pitchFamily="34" charset="0"/>
                <a:cs typeface="Arial" pitchFamily="34" charset="0"/>
              </a:rPr>
              <a:t> обобщение</a:t>
            </a:r>
            <a:r>
              <a:rPr lang="ru-RU" sz="2400" dirty="0">
                <a:latin typeface="Arial" pitchFamily="34" charset="0"/>
                <a:cs typeface="Arial" pitchFamily="34" charset="0"/>
              </a:rPr>
              <a:t>.</a:t>
            </a:r>
          </a:p>
        </p:txBody>
      </p:sp>
      <p:sp>
        <p:nvSpPr>
          <p:cNvPr id="3" name="Прямоугольник 2"/>
          <p:cNvSpPr/>
          <p:nvPr/>
        </p:nvSpPr>
        <p:spPr>
          <a:xfrm>
            <a:off x="6133403" y="614293"/>
            <a:ext cx="2903093" cy="5262979"/>
          </a:xfrm>
          <a:prstGeom prst="rect">
            <a:avLst/>
          </a:prstGeom>
        </p:spPr>
        <p:txBody>
          <a:bodyPr wrap="square">
            <a:spAutoFit/>
          </a:bodyPr>
          <a:lstStyle/>
          <a:p>
            <a:r>
              <a:rPr lang="ru-RU" sz="2400" b="1" dirty="0">
                <a:latin typeface="Arial" pitchFamily="34" charset="0"/>
                <a:cs typeface="Arial" pitchFamily="34" charset="0"/>
              </a:rPr>
              <a:t>Приёмы и средства, содействующие формированию умения представлять информацию в виде </a:t>
            </a:r>
            <a:r>
              <a:rPr lang="ru-RU" sz="2400" b="1" dirty="0" smtClean="0">
                <a:latin typeface="Arial" pitchFamily="34" charset="0"/>
                <a:cs typeface="Arial" pitchFamily="34" charset="0"/>
              </a:rPr>
              <a:t>модели:</a:t>
            </a:r>
            <a:endParaRPr lang="ru-RU" sz="2400" b="1" dirty="0" smtClean="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предметное </a:t>
            </a:r>
            <a:r>
              <a:rPr lang="ru-RU" sz="2400" dirty="0" smtClean="0">
                <a:latin typeface="Arial" pitchFamily="34" charset="0"/>
                <a:cs typeface="Arial" pitchFamily="34" charset="0"/>
              </a:rPr>
              <a:t>моделирование; </a:t>
            </a:r>
            <a:endParaRPr lang="ru-RU" sz="2400" dirty="0">
              <a:latin typeface="Arial" pitchFamily="34" charset="0"/>
              <a:cs typeface="Arial" pitchFamily="34" charset="0"/>
            </a:endParaRPr>
          </a:p>
          <a:p>
            <a:pPr marL="268288" lvl="1" indent="-176213">
              <a:buFont typeface="Arial" pitchFamily="34" charset="0"/>
              <a:buChar char="•"/>
            </a:pPr>
            <a:r>
              <a:rPr lang="ru-RU" sz="2400" dirty="0" smtClean="0">
                <a:latin typeface="Arial" pitchFamily="34" charset="0"/>
                <a:cs typeface="Arial" pitchFamily="34" charset="0"/>
              </a:rPr>
              <a:t>знаково-символьное моделирование.</a:t>
            </a:r>
            <a:endParaRPr lang="ru-RU" sz="2400" b="1" dirty="0" smtClean="0">
              <a:latin typeface="Arial" pitchFamily="34" charset="0"/>
              <a:cs typeface="Arial" pitchFamily="34" charset="0"/>
            </a:endParaRPr>
          </a:p>
          <a:p>
            <a:endParaRPr lang="ru-RU" sz="2400" b="1" dirty="0">
              <a:latin typeface="Arial" pitchFamily="34" charset="0"/>
              <a:cs typeface="Arial" pitchFamily="34" charset="0"/>
            </a:endParaRPr>
          </a:p>
        </p:txBody>
      </p:sp>
    </p:spTree>
    <p:extLst>
      <p:ext uri="{BB962C8B-B14F-4D97-AF65-F5344CB8AC3E}">
        <p14:creationId xmlns:p14="http://schemas.microsoft.com/office/powerpoint/2010/main" val="73381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7774" y="607347"/>
            <a:ext cx="8208912" cy="1446550"/>
          </a:xfrm>
          <a:prstGeom prst="rect">
            <a:avLst/>
          </a:prstGeom>
        </p:spPr>
        <p:txBody>
          <a:bodyPr wrap="square">
            <a:spAutoFit/>
          </a:bodyPr>
          <a:lstStyle/>
          <a:p>
            <a:pPr algn="ctr"/>
            <a:r>
              <a:rPr lang="ru-RU" sz="4400" b="1" dirty="0">
                <a:solidFill>
                  <a:srgbClr val="C00000"/>
                </a:solidFill>
                <a:latin typeface="Arial" pitchFamily="34" charset="0"/>
                <a:cs typeface="Arial" pitchFamily="34" charset="0"/>
              </a:rPr>
              <a:t>Познавательные учебные действия – что это?</a:t>
            </a:r>
          </a:p>
        </p:txBody>
      </p:sp>
      <p:sp>
        <p:nvSpPr>
          <p:cNvPr id="2" name="Прямоугольник 1"/>
          <p:cNvSpPr/>
          <p:nvPr/>
        </p:nvSpPr>
        <p:spPr>
          <a:xfrm>
            <a:off x="323528" y="2420888"/>
            <a:ext cx="8424936" cy="3416320"/>
          </a:xfrm>
          <a:prstGeom prst="rect">
            <a:avLst/>
          </a:prstGeom>
        </p:spPr>
        <p:txBody>
          <a:bodyPr wrap="square">
            <a:spAutoFit/>
          </a:bodyPr>
          <a:lstStyle/>
          <a:p>
            <a:pPr algn="just"/>
            <a:r>
              <a:rPr lang="ru-RU" sz="3600" dirty="0">
                <a:latin typeface="Arial" pitchFamily="34" charset="0"/>
                <a:cs typeface="Arial" pitchFamily="34" charset="0"/>
              </a:rPr>
              <a:t>совокупность </a:t>
            </a:r>
            <a:r>
              <a:rPr lang="ru-RU" sz="3600" dirty="0" smtClean="0">
                <a:latin typeface="Arial" pitchFamily="34" charset="0"/>
                <a:cs typeface="Arial" pitchFamily="34" charset="0"/>
              </a:rPr>
              <a:t>приёмов </a:t>
            </a:r>
            <a:r>
              <a:rPr lang="ru-RU" sz="3600" b="1" dirty="0">
                <a:solidFill>
                  <a:schemeClr val="accent6">
                    <a:lumMod val="50000"/>
                  </a:schemeClr>
                </a:solidFill>
                <a:latin typeface="Arial" pitchFamily="34" charset="0"/>
                <a:cs typeface="Arial" pitchFamily="34" charset="0"/>
              </a:rPr>
              <a:t>личностного</a:t>
            </a:r>
            <a:r>
              <a:rPr lang="ru-RU" sz="3600" b="1" dirty="0">
                <a:latin typeface="Arial" pitchFamily="34" charset="0"/>
                <a:cs typeface="Arial" pitchFamily="34" charset="0"/>
              </a:rPr>
              <a:t>,</a:t>
            </a:r>
            <a:r>
              <a:rPr lang="ru-RU" sz="3600" dirty="0">
                <a:latin typeface="Arial" pitchFamily="34" charset="0"/>
                <a:cs typeface="Arial" pitchFamily="34" charset="0"/>
              </a:rPr>
              <a:t> </a:t>
            </a:r>
            <a:r>
              <a:rPr lang="ru-RU" sz="3600" b="1" dirty="0">
                <a:solidFill>
                  <a:srgbClr val="FF0000"/>
                </a:solidFill>
                <a:latin typeface="Arial" pitchFamily="34" charset="0"/>
                <a:cs typeface="Arial" pitchFamily="34" charset="0"/>
              </a:rPr>
              <a:t>коммуникационного</a:t>
            </a:r>
            <a:r>
              <a:rPr lang="ru-RU" sz="3600" b="1" dirty="0">
                <a:latin typeface="Arial" pitchFamily="34" charset="0"/>
                <a:cs typeface="Arial" pitchFamily="34" charset="0"/>
              </a:rPr>
              <a:t> </a:t>
            </a:r>
            <a:r>
              <a:rPr lang="ru-RU" sz="3600" dirty="0">
                <a:latin typeface="Arial" pitchFamily="34" charset="0"/>
                <a:cs typeface="Arial" pitchFamily="34" charset="0"/>
              </a:rPr>
              <a:t>и</a:t>
            </a:r>
            <a:r>
              <a:rPr lang="ru-RU" sz="3600" b="1" dirty="0">
                <a:latin typeface="Arial" pitchFamily="34" charset="0"/>
                <a:cs typeface="Arial" pitchFamily="34" charset="0"/>
              </a:rPr>
              <a:t> </a:t>
            </a:r>
            <a:r>
              <a:rPr lang="ru-RU" sz="3600" b="1" dirty="0">
                <a:solidFill>
                  <a:srgbClr val="002060"/>
                </a:solidFill>
                <a:latin typeface="Arial" pitchFamily="34" charset="0"/>
                <a:cs typeface="Arial" pitchFamily="34" charset="0"/>
              </a:rPr>
              <a:t>обучающего</a:t>
            </a:r>
            <a:r>
              <a:rPr lang="ru-RU" sz="3600" b="1" dirty="0">
                <a:latin typeface="Arial" pitchFamily="34" charset="0"/>
                <a:cs typeface="Arial" pitchFamily="34" charset="0"/>
              </a:rPr>
              <a:t> </a:t>
            </a:r>
            <a:r>
              <a:rPr lang="ru-RU" sz="3600" dirty="0">
                <a:latin typeface="Arial" pitchFamily="34" charset="0"/>
                <a:cs typeface="Arial" pitchFamily="34" charset="0"/>
              </a:rPr>
              <a:t>характера, основная цель которых состоит в формировании у </a:t>
            </a:r>
            <a:r>
              <a:rPr lang="ru-RU" sz="3600" dirty="0" smtClean="0">
                <a:latin typeface="Arial" pitchFamily="34" charset="0"/>
                <a:cs typeface="Arial" pitchFamily="34" charset="0"/>
              </a:rPr>
              <a:t>ребёнка </a:t>
            </a:r>
            <a:r>
              <a:rPr lang="ru-RU" sz="3600" dirty="0">
                <a:latin typeface="Arial" pitchFamily="34" charset="0"/>
                <a:cs typeface="Arial" pitchFamily="34" charset="0"/>
              </a:rPr>
              <a:t>навыков </a:t>
            </a:r>
            <a:r>
              <a:rPr lang="ru-RU" sz="3600" b="1" dirty="0">
                <a:solidFill>
                  <a:srgbClr val="00B0F0"/>
                </a:solidFill>
                <a:latin typeface="Arial" pitchFamily="34" charset="0"/>
                <a:cs typeface="Arial" pitchFamily="34" charset="0"/>
              </a:rPr>
              <a:t>познания окружающей действительности</a:t>
            </a:r>
          </a:p>
        </p:txBody>
      </p:sp>
    </p:spTree>
    <p:extLst>
      <p:ext uri="{BB962C8B-B14F-4D97-AF65-F5344CB8AC3E}">
        <p14:creationId xmlns:p14="http://schemas.microsoft.com/office/powerpoint/2010/main" val="6116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711" y="44624"/>
            <a:ext cx="868859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Нельзя попробовать яблоко для вас</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8861"/>
            <a:ext cx="9144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711" y="44624"/>
            <a:ext cx="868859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Нельзя попробовать яблоко для вас</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6853"/>
            <a:ext cx="9144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0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vatars.mds.yandex.net/get-pdb/1907041/94cbcb9d-e4bc-4ae6-9875-75de5a1c72a6/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3777469" cy="37774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7.hotpng.com/preview/271/164/863/5bc0024fba4a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139" l="3889" r="96389"/>
                    </a14:imgEffect>
                  </a14:imgLayer>
                </a14:imgProps>
              </a:ext>
              <a:ext uri="{28A0092B-C50C-407E-A947-70E740481C1C}">
                <a14:useLocalDpi xmlns:a14="http://schemas.microsoft.com/office/drawing/2010/main" val="0"/>
              </a:ext>
            </a:extLst>
          </a:blip>
          <a:srcRect/>
          <a:stretch>
            <a:fillRect/>
          </a:stretch>
        </p:blipFill>
        <p:spPr bwMode="auto">
          <a:xfrm>
            <a:off x="3707904" y="260648"/>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66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10253"/>
            <a:ext cx="8208912" cy="1446550"/>
          </a:xfrm>
          <a:prstGeom prst="rect">
            <a:avLst/>
          </a:prstGeom>
        </p:spPr>
        <p:txBody>
          <a:bodyPr wrap="square">
            <a:spAutoFit/>
          </a:bodyPr>
          <a:lstStyle/>
          <a:p>
            <a:pPr algn="ctr"/>
            <a:r>
              <a:rPr lang="ru-RU" sz="4400" b="1" dirty="0" smtClean="0">
                <a:latin typeface="Arial" pitchFamily="34" charset="0"/>
                <a:cs typeface="Arial" pitchFamily="34" charset="0"/>
              </a:rPr>
              <a:t>Познавательные учебные действия – что это?</a:t>
            </a:r>
            <a:endParaRPr lang="ru-RU" sz="4400" b="1" dirty="0">
              <a:latin typeface="Arial" pitchFamily="34" charset="0"/>
              <a:cs typeface="Arial" pitchFamily="34" charset="0"/>
            </a:endParaRPr>
          </a:p>
        </p:txBody>
      </p:sp>
      <p:sp>
        <p:nvSpPr>
          <p:cNvPr id="6" name="Прямоугольник 5"/>
          <p:cNvSpPr/>
          <p:nvPr/>
        </p:nvSpPr>
        <p:spPr>
          <a:xfrm>
            <a:off x="323528" y="2420888"/>
            <a:ext cx="8424936" cy="3416320"/>
          </a:xfrm>
          <a:prstGeom prst="rect">
            <a:avLst/>
          </a:prstGeom>
        </p:spPr>
        <p:txBody>
          <a:bodyPr wrap="square">
            <a:spAutoFit/>
          </a:bodyPr>
          <a:lstStyle/>
          <a:p>
            <a:pPr algn="just"/>
            <a:r>
              <a:rPr lang="ru-RU" sz="3600" dirty="0" smtClean="0">
                <a:latin typeface="Arial" pitchFamily="34" charset="0"/>
                <a:cs typeface="Arial" pitchFamily="34" charset="0"/>
              </a:rPr>
              <a:t>совокупность приёмов </a:t>
            </a:r>
            <a:r>
              <a:rPr lang="ru-RU" sz="3600" dirty="0">
                <a:latin typeface="Arial" pitchFamily="34" charset="0"/>
                <a:cs typeface="Arial" pitchFamily="34" charset="0"/>
              </a:rPr>
              <a:t>личностного, коммуникационного и обучающего характера, основная цель которых состоит в формировании у </a:t>
            </a:r>
            <a:r>
              <a:rPr lang="ru-RU" sz="3600" dirty="0" smtClean="0">
                <a:latin typeface="Arial" pitchFamily="34" charset="0"/>
                <a:cs typeface="Arial" pitchFamily="34" charset="0"/>
              </a:rPr>
              <a:t>ребёнка </a:t>
            </a:r>
            <a:r>
              <a:rPr lang="ru-RU" sz="3600" dirty="0">
                <a:latin typeface="Arial" pitchFamily="34" charset="0"/>
                <a:cs typeface="Arial" pitchFamily="34" charset="0"/>
              </a:rPr>
              <a:t>навыков познания окружающей действительности</a:t>
            </a:r>
          </a:p>
        </p:txBody>
      </p:sp>
    </p:spTree>
    <p:extLst>
      <p:ext uri="{BB962C8B-B14F-4D97-AF65-F5344CB8AC3E}">
        <p14:creationId xmlns:p14="http://schemas.microsoft.com/office/powerpoint/2010/main" val="37364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59023"/>
            <a:ext cx="8208912" cy="923330"/>
          </a:xfrm>
          <a:prstGeom prst="rect">
            <a:avLst/>
          </a:prstGeom>
        </p:spPr>
        <p:txBody>
          <a:bodyPr wrap="square">
            <a:spAutoFit/>
          </a:bodyPr>
          <a:lstStyle/>
          <a:p>
            <a:pPr algn="ctr"/>
            <a:r>
              <a:rPr lang="ru-RU" sz="5400" b="1" dirty="0" smtClean="0">
                <a:solidFill>
                  <a:srgbClr val="FF0000"/>
                </a:solidFill>
                <a:latin typeface="Arial" pitchFamily="34" charset="0"/>
                <a:cs typeface="Arial" pitchFamily="34" charset="0"/>
              </a:rPr>
              <a:t>Цель:</a:t>
            </a:r>
          </a:p>
        </p:txBody>
      </p:sp>
      <p:sp>
        <p:nvSpPr>
          <p:cNvPr id="5" name="Прямоугольник 4"/>
          <p:cNvSpPr/>
          <p:nvPr/>
        </p:nvSpPr>
        <p:spPr>
          <a:xfrm>
            <a:off x="107504" y="1225689"/>
            <a:ext cx="9036495" cy="5016758"/>
          </a:xfrm>
          <a:prstGeom prst="rect">
            <a:avLst/>
          </a:prstGeom>
        </p:spPr>
        <p:txBody>
          <a:bodyPr wrap="square">
            <a:spAutoFit/>
          </a:bodyPr>
          <a:lstStyle/>
          <a:p>
            <a:r>
              <a:rPr lang="ru-RU" sz="4000" dirty="0" smtClean="0">
                <a:latin typeface="Arial" pitchFamily="34" charset="0"/>
                <a:cs typeface="Arial" pitchFamily="34" charset="0"/>
              </a:rPr>
              <a:t>Предполагается, что к </a:t>
            </a:r>
            <a:r>
              <a:rPr lang="ru-RU" sz="4000" dirty="0">
                <a:latin typeface="Arial" pitchFamily="34" charset="0"/>
                <a:cs typeface="Arial" pitchFamily="34" charset="0"/>
              </a:rPr>
              <a:t>окончанию МК </a:t>
            </a:r>
            <a:r>
              <a:rPr lang="ru-RU" sz="4000" dirty="0" smtClean="0">
                <a:latin typeface="Arial" pitchFamily="34" charset="0"/>
                <a:cs typeface="Arial" pitchFamily="34" charset="0"/>
              </a:rPr>
              <a:t>вы…</a:t>
            </a:r>
            <a:endParaRPr lang="ru-RU" sz="4000" dirty="0">
              <a:latin typeface="Arial" pitchFamily="34" charset="0"/>
              <a:cs typeface="Arial" pitchFamily="34" charset="0"/>
            </a:endParaRPr>
          </a:p>
          <a:p>
            <a:pPr marL="268288" indent="-268288">
              <a:tabLst>
                <a:tab pos="8609013" algn="l"/>
              </a:tabLst>
            </a:pPr>
            <a:r>
              <a:rPr lang="ru-RU" sz="4000" dirty="0">
                <a:latin typeface="Arial" pitchFamily="34" charset="0"/>
                <a:cs typeface="Arial" pitchFamily="34" charset="0"/>
              </a:rPr>
              <a:t>- </a:t>
            </a:r>
            <a:r>
              <a:rPr lang="ru-RU" sz="4000" dirty="0" smtClean="0">
                <a:latin typeface="Arial" pitchFamily="34" charset="0"/>
                <a:cs typeface="Arial" pitchFamily="34" charset="0"/>
              </a:rPr>
              <a:t>сможете назвать виды </a:t>
            </a:r>
            <a:r>
              <a:rPr lang="ru-RU" sz="4000" dirty="0">
                <a:latin typeface="Arial" pitchFamily="34" charset="0"/>
                <a:cs typeface="Arial" pitchFamily="34" charset="0"/>
              </a:rPr>
              <a:t>познавательных учебных действий;</a:t>
            </a:r>
          </a:p>
          <a:p>
            <a:pPr marL="268288" indent="-268288">
              <a:buFontTx/>
              <a:buChar char="-"/>
              <a:tabLst>
                <a:tab pos="8609013" algn="l"/>
              </a:tabLst>
            </a:pPr>
            <a:r>
              <a:rPr lang="ru-RU" sz="4000" dirty="0" smtClean="0">
                <a:latin typeface="Arial" pitchFamily="34" charset="0"/>
                <a:cs typeface="Arial" pitchFamily="34" charset="0"/>
              </a:rPr>
              <a:t>определите </a:t>
            </a:r>
            <a:r>
              <a:rPr lang="ru-RU" sz="4000" dirty="0">
                <a:latin typeface="Arial" pitchFamily="34" charset="0"/>
                <a:cs typeface="Arial" pitchFamily="34" charset="0"/>
              </a:rPr>
              <a:t>наиболее </a:t>
            </a:r>
            <a:r>
              <a:rPr lang="ru-RU" sz="4000" dirty="0" smtClean="0">
                <a:latin typeface="Arial" pitchFamily="34" charset="0"/>
                <a:cs typeface="Arial" pitchFamily="34" charset="0"/>
              </a:rPr>
              <a:t>эффективные </a:t>
            </a:r>
            <a:r>
              <a:rPr lang="ru-RU" sz="4000" dirty="0">
                <a:latin typeface="Arial" pitchFamily="34" charset="0"/>
                <a:cs typeface="Arial" pitchFamily="34" charset="0"/>
              </a:rPr>
              <a:t>приёмы (не менее 3</a:t>
            </a:r>
            <a:r>
              <a:rPr lang="ru-RU" sz="4000" dirty="0" smtClean="0">
                <a:latin typeface="Arial" pitchFamily="34" charset="0"/>
                <a:cs typeface="Arial" pitchFamily="34" charset="0"/>
              </a:rPr>
              <a:t>) для </a:t>
            </a:r>
            <a:r>
              <a:rPr lang="ru-RU" sz="4000" dirty="0">
                <a:latin typeface="Arial" pitchFamily="34" charset="0"/>
                <a:cs typeface="Arial" pitchFamily="34" charset="0"/>
              </a:rPr>
              <a:t>формирования этих </a:t>
            </a:r>
            <a:r>
              <a:rPr lang="ru-RU" sz="4000" dirty="0" smtClean="0">
                <a:latin typeface="Arial" pitchFamily="34" charset="0"/>
                <a:cs typeface="Arial" pitchFamily="34" charset="0"/>
              </a:rPr>
              <a:t>действий;</a:t>
            </a:r>
            <a:endParaRPr lang="ru-RU" sz="4000" dirty="0" smtClean="0">
              <a:latin typeface="Arial" pitchFamily="34" charset="0"/>
              <a:cs typeface="Arial" pitchFamily="34" charset="0"/>
            </a:endParaRPr>
          </a:p>
          <a:p>
            <a:pPr marL="268288" indent="-268288">
              <a:buFontTx/>
              <a:buChar char="-"/>
              <a:tabLst>
                <a:tab pos="8609013" algn="l"/>
              </a:tabLst>
            </a:pPr>
            <a:r>
              <a:rPr lang="ru-RU" sz="4000" dirty="0" smtClean="0">
                <a:latin typeface="Arial" pitchFamily="34" charset="0"/>
                <a:cs typeface="Arial" pitchFamily="34" charset="0"/>
              </a:rPr>
              <a:t>проверите приёмы </a:t>
            </a:r>
            <a:r>
              <a:rPr lang="ru-RU" sz="4000" dirty="0" smtClean="0">
                <a:latin typeface="Arial" pitchFamily="34" charset="0"/>
                <a:cs typeface="Arial" pitchFamily="34" charset="0"/>
              </a:rPr>
              <a:t>на практике.</a:t>
            </a:r>
            <a:endParaRPr lang="ru-RU" sz="4000" dirty="0">
              <a:latin typeface="Arial" pitchFamily="34" charset="0"/>
              <a:cs typeface="Arial" pitchFamily="34" charset="0"/>
            </a:endParaRPr>
          </a:p>
        </p:txBody>
      </p:sp>
    </p:spTree>
    <p:extLst>
      <p:ext uri="{BB962C8B-B14F-4D97-AF65-F5344CB8AC3E}">
        <p14:creationId xmlns:p14="http://schemas.microsoft.com/office/powerpoint/2010/main" val="158762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162506"/>
            <a:ext cx="8208912" cy="1754326"/>
          </a:xfrm>
          <a:prstGeom prst="rect">
            <a:avLst/>
          </a:prstGeom>
        </p:spPr>
        <p:txBody>
          <a:bodyPr wrap="square">
            <a:spAutoFit/>
          </a:bodyPr>
          <a:lstStyle/>
          <a:p>
            <a:pPr algn="ctr"/>
            <a:r>
              <a:rPr lang="ru-RU" sz="5400" b="1" dirty="0" smtClean="0">
                <a:solidFill>
                  <a:srgbClr val="002060"/>
                </a:solidFill>
                <a:latin typeface="Arial" pitchFamily="34" charset="0"/>
                <a:cs typeface="Arial" pitchFamily="34" charset="0"/>
              </a:rPr>
              <a:t>На мастер-классе </a:t>
            </a:r>
            <a:r>
              <a:rPr lang="ru-RU" sz="5400" b="1" dirty="0">
                <a:solidFill>
                  <a:srgbClr val="002060"/>
                </a:solidFill>
                <a:latin typeface="Arial" pitchFamily="34" charset="0"/>
                <a:cs typeface="Arial" pitchFamily="34" charset="0"/>
              </a:rPr>
              <a:t>я </a:t>
            </a:r>
            <a:r>
              <a:rPr lang="ru-RU" sz="5400" b="1" dirty="0" smtClean="0">
                <a:solidFill>
                  <a:srgbClr val="002060"/>
                </a:solidFill>
                <a:latin typeface="Arial" pitchFamily="34" charset="0"/>
                <a:cs typeface="Arial" pitchFamily="34" charset="0"/>
              </a:rPr>
              <a:t>хотел(а) </a:t>
            </a:r>
            <a:r>
              <a:rPr lang="ru-RU" sz="5400" b="1" dirty="0">
                <a:solidFill>
                  <a:srgbClr val="002060"/>
                </a:solidFill>
                <a:latin typeface="Arial" pitchFamily="34" charset="0"/>
                <a:cs typeface="Arial" pitchFamily="34" charset="0"/>
              </a:rPr>
              <a:t>бы</a:t>
            </a:r>
            <a:r>
              <a:rPr lang="ru-RU" sz="5400" b="1" dirty="0" smtClean="0">
                <a:solidFill>
                  <a:srgbClr val="002060"/>
                </a:solidFill>
                <a:latin typeface="Arial" pitchFamily="34" charset="0"/>
                <a:cs typeface="Arial" pitchFamily="34" charset="0"/>
              </a:rPr>
              <a:t>…</a:t>
            </a:r>
          </a:p>
        </p:txBody>
      </p:sp>
      <p:sp>
        <p:nvSpPr>
          <p:cNvPr id="2" name="TextBox 1"/>
          <p:cNvSpPr txBox="1"/>
          <p:nvPr/>
        </p:nvSpPr>
        <p:spPr>
          <a:xfrm>
            <a:off x="179512" y="1844824"/>
            <a:ext cx="8856984" cy="5078313"/>
          </a:xfrm>
          <a:prstGeom prst="rect">
            <a:avLst/>
          </a:prstGeom>
          <a:noFill/>
        </p:spPr>
        <p:txBody>
          <a:bodyPr wrap="square" rtlCol="0">
            <a:spAutoFit/>
          </a:bodyPr>
          <a:lstStyle/>
          <a:p>
            <a:pPr marL="285750" indent="-285750">
              <a:buFontTx/>
              <a:buChar char="-"/>
            </a:pPr>
            <a:r>
              <a:rPr lang="ru-RU" sz="5400" dirty="0" smtClean="0">
                <a:latin typeface="Arial" pitchFamily="34" charset="0"/>
                <a:cs typeface="Arial" pitchFamily="34" charset="0"/>
              </a:rPr>
              <a:t>определить…</a:t>
            </a:r>
          </a:p>
          <a:p>
            <a:pPr marL="285750" indent="-285750">
              <a:buFontTx/>
              <a:buChar char="-"/>
            </a:pPr>
            <a:r>
              <a:rPr lang="ru-RU" sz="5400" dirty="0" smtClean="0">
                <a:latin typeface="Arial" pitchFamily="34" charset="0"/>
                <a:cs typeface="Arial" pitchFamily="34" charset="0"/>
              </a:rPr>
              <a:t>узнать…</a:t>
            </a:r>
          </a:p>
          <a:p>
            <a:pPr marL="285750" indent="-285750">
              <a:buFontTx/>
              <a:buChar char="-"/>
            </a:pPr>
            <a:r>
              <a:rPr lang="ru-RU" sz="5400" dirty="0" smtClean="0">
                <a:latin typeface="Arial" pitchFamily="34" charset="0"/>
                <a:cs typeface="Arial" pitchFamily="34" charset="0"/>
              </a:rPr>
              <a:t>понять…</a:t>
            </a:r>
          </a:p>
          <a:p>
            <a:pPr marL="285750" indent="-285750">
              <a:buFontTx/>
              <a:buChar char="-"/>
            </a:pPr>
            <a:r>
              <a:rPr lang="ru-RU" sz="5400" dirty="0" smtClean="0">
                <a:latin typeface="Arial" pitchFamily="34" charset="0"/>
                <a:cs typeface="Arial" pitchFamily="34" charset="0"/>
              </a:rPr>
              <a:t>проверить…</a:t>
            </a:r>
            <a:endParaRPr lang="ru-RU" sz="5400" dirty="0" smtClean="0">
              <a:latin typeface="Arial" pitchFamily="34" charset="0"/>
              <a:cs typeface="Arial" pitchFamily="34" charset="0"/>
            </a:endParaRPr>
          </a:p>
          <a:p>
            <a:pPr marL="285750" indent="-285750">
              <a:buFontTx/>
              <a:buChar char="-"/>
            </a:pPr>
            <a:r>
              <a:rPr lang="ru-RU" sz="5400" dirty="0" smtClean="0">
                <a:latin typeface="Arial" pitchFamily="34" charset="0"/>
                <a:cs typeface="Arial" pitchFamily="34" charset="0"/>
              </a:rPr>
              <a:t>…</a:t>
            </a:r>
          </a:p>
          <a:p>
            <a:pPr marL="285750" indent="-285750">
              <a:buFontTx/>
              <a:buChar char="-"/>
            </a:pPr>
            <a:endParaRPr lang="ru-RU" sz="5400" dirty="0">
              <a:latin typeface="Arial" pitchFamily="34" charset="0"/>
              <a:cs typeface="Arial" pitchFamily="34" charset="0"/>
            </a:endParaRPr>
          </a:p>
        </p:txBody>
      </p:sp>
    </p:spTree>
    <p:extLst>
      <p:ext uri="{BB962C8B-B14F-4D97-AF65-F5344CB8AC3E}">
        <p14:creationId xmlns:p14="http://schemas.microsoft.com/office/powerpoint/2010/main" val="3342576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48680"/>
            <a:ext cx="8424936" cy="5909310"/>
          </a:xfrm>
          <a:prstGeom prst="rect">
            <a:avLst/>
          </a:prstGeom>
        </p:spPr>
        <p:txBody>
          <a:bodyPr wrap="square">
            <a:spAutoFit/>
          </a:bodyPr>
          <a:lstStyle/>
          <a:p>
            <a:pPr algn="ct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Приёмы и средства, способствующие повышению уровня </a:t>
            </a:r>
            <a:r>
              <a:rPr lang="ru-RU"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сформированности</a:t>
            </a: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навыков мыслительных операций</a:t>
            </a:r>
          </a:p>
        </p:txBody>
      </p:sp>
    </p:spTree>
    <p:extLst>
      <p:ext uri="{BB962C8B-B14F-4D97-AF65-F5344CB8AC3E}">
        <p14:creationId xmlns:p14="http://schemas.microsoft.com/office/powerpoint/2010/main" val="3541419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avatars.mds.yandex.net/get-pdb/1889015/3536ebda-4f2b-4239-8851-c9bd480afa6c/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66" y="3429000"/>
            <a:ext cx="3267756" cy="28681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47864" y="1268760"/>
            <a:ext cx="1367682"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9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ᐈ Дерево рисунок векторы, векторные дерево | скачать на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4298"/>
            <a:ext cx="3193040" cy="3219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nagold - Клипарт - Черника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945" y="908720"/>
            <a:ext cx="2438399"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муравей картинки, Фотографии и изображения - 123R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350" y="3861049"/>
            <a:ext cx="2673563"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3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31640" y="260648"/>
            <a:ext cx="6768752" cy="1754326"/>
          </a:xfrm>
          <a:prstGeom prst="rect">
            <a:avLst/>
          </a:prstGeom>
        </p:spPr>
        <p:txBody>
          <a:bodyPr wrap="square">
            <a:spAutoFit/>
          </a:bodyPr>
          <a:lstStyle/>
          <a:p>
            <a:pPr algn="ctr"/>
            <a:r>
              <a:rPr lang="ru-RU" sz="6000" b="1" dirty="0" smtClean="0">
                <a:solidFill>
                  <a:schemeClr val="accent1">
                    <a:lumMod val="50000"/>
                  </a:schemeClr>
                </a:solidFill>
                <a:latin typeface="Arial" pitchFamily="34" charset="0"/>
                <a:cs typeface="Arial" pitchFamily="34" charset="0"/>
              </a:rPr>
              <a:t>Приём «</a:t>
            </a:r>
            <a:r>
              <a:rPr lang="ru-RU" sz="6000" b="1" dirty="0" err="1" smtClean="0">
                <a:solidFill>
                  <a:schemeClr val="accent1">
                    <a:lumMod val="50000"/>
                  </a:schemeClr>
                </a:solidFill>
                <a:latin typeface="Arial" pitchFamily="34" charset="0"/>
                <a:cs typeface="Arial" pitchFamily="34" charset="0"/>
              </a:rPr>
              <a:t>Гексы</a:t>
            </a:r>
            <a:r>
              <a:rPr lang="ru-RU" sz="6000" b="1" dirty="0" smtClean="0">
                <a:solidFill>
                  <a:schemeClr val="accent1">
                    <a:lumMod val="50000"/>
                  </a:schemeClr>
                </a:solidFill>
                <a:latin typeface="Arial" pitchFamily="34" charset="0"/>
                <a:cs typeface="Arial" pitchFamily="34" charset="0"/>
              </a:rPr>
              <a:t>»</a:t>
            </a:r>
          </a:p>
          <a:p>
            <a:pPr algn="ctr"/>
            <a:r>
              <a:rPr lang="ru-RU" sz="4800" b="1" dirty="0" smtClean="0">
                <a:latin typeface="Arial" pitchFamily="34" charset="0"/>
                <a:cs typeface="Arial" pitchFamily="34" charset="0"/>
              </a:rPr>
              <a:t>Алгоритм работы:</a:t>
            </a:r>
            <a:endParaRPr lang="ru-RU" sz="4800" b="1" dirty="0">
              <a:latin typeface="Arial" pitchFamily="34" charset="0"/>
              <a:cs typeface="Arial" pitchFamily="34" charset="0"/>
            </a:endParaRPr>
          </a:p>
        </p:txBody>
      </p:sp>
      <p:sp>
        <p:nvSpPr>
          <p:cNvPr id="7" name="Прямоугольник 6"/>
          <p:cNvSpPr/>
          <p:nvPr/>
        </p:nvSpPr>
        <p:spPr>
          <a:xfrm>
            <a:off x="395536" y="2132856"/>
            <a:ext cx="8352928" cy="3970318"/>
          </a:xfrm>
          <a:prstGeom prst="rect">
            <a:avLst/>
          </a:prstGeom>
        </p:spPr>
        <p:txBody>
          <a:bodyPr wrap="square">
            <a:spAutoFit/>
          </a:bodyPr>
          <a:lstStyle/>
          <a:p>
            <a:pPr marL="742950" indent="-742950" algn="just">
              <a:buAutoNum type="arabicParenR"/>
            </a:pPr>
            <a:r>
              <a:rPr lang="ru-RU" sz="3600" dirty="0" smtClean="0">
                <a:latin typeface="Arial Narrow" pitchFamily="34" charset="0"/>
              </a:rPr>
              <a:t>Соединяете </a:t>
            </a:r>
            <a:r>
              <a:rPr lang="ru-RU" sz="3600" dirty="0">
                <a:latin typeface="Arial Narrow" pitchFamily="34" charset="0"/>
              </a:rPr>
              <a:t>гранями </a:t>
            </a:r>
            <a:r>
              <a:rPr lang="ru-RU" sz="3600" dirty="0" err="1">
                <a:latin typeface="Arial Narrow" pitchFamily="34" charset="0"/>
              </a:rPr>
              <a:t>гексы</a:t>
            </a:r>
            <a:r>
              <a:rPr lang="ru-RU" sz="3600" dirty="0">
                <a:latin typeface="Arial Narrow" pitchFamily="34" charset="0"/>
              </a:rPr>
              <a:t>, </a:t>
            </a:r>
            <a:r>
              <a:rPr lang="ru-RU" sz="3600" dirty="0" smtClean="0">
                <a:latin typeface="Arial Narrow" pitchFamily="34" charset="0"/>
              </a:rPr>
              <a:t>между которыми </a:t>
            </a:r>
            <a:r>
              <a:rPr lang="ru-RU" sz="3600" dirty="0">
                <a:latin typeface="Arial Narrow" pitchFamily="34" charset="0"/>
              </a:rPr>
              <a:t>есть взаимосвязь. </a:t>
            </a:r>
          </a:p>
          <a:p>
            <a:pPr marL="742950" indent="-742950" algn="just"/>
            <a:r>
              <a:rPr lang="ru-RU" sz="3600" dirty="0">
                <a:latin typeface="Arial Narrow" pitchFamily="34" charset="0"/>
              </a:rPr>
              <a:t>2) Если </a:t>
            </a:r>
            <a:r>
              <a:rPr lang="ru-RU" sz="3600" dirty="0" err="1">
                <a:latin typeface="Arial Narrow" pitchFamily="34" charset="0"/>
              </a:rPr>
              <a:t>гексы</a:t>
            </a:r>
            <a:r>
              <a:rPr lang="ru-RU" sz="3600" dirty="0">
                <a:latin typeface="Arial Narrow" pitchFamily="34" charset="0"/>
              </a:rPr>
              <a:t> соединяются 2-мя (</a:t>
            </a:r>
            <a:r>
              <a:rPr lang="ru-RU" sz="3600" dirty="0" smtClean="0">
                <a:latin typeface="Arial Narrow" pitchFamily="34" charset="0"/>
              </a:rPr>
              <a:t>3-мя) гранями, </a:t>
            </a:r>
            <a:r>
              <a:rPr lang="ru-RU" sz="3600" dirty="0">
                <a:latin typeface="Arial Narrow" pitchFamily="34" charset="0"/>
              </a:rPr>
              <a:t>то и взаимосвязей должно быть столько </a:t>
            </a:r>
            <a:r>
              <a:rPr lang="ru-RU" sz="3600" dirty="0" smtClean="0">
                <a:latin typeface="Arial Narrow" pitchFamily="34" charset="0"/>
              </a:rPr>
              <a:t>же.</a:t>
            </a:r>
            <a:endParaRPr lang="ru-RU" sz="3600" dirty="0">
              <a:latin typeface="Arial Narrow" pitchFamily="34" charset="0"/>
            </a:endParaRPr>
          </a:p>
          <a:p>
            <a:pPr marL="742950" indent="-742950" algn="just"/>
            <a:r>
              <a:rPr lang="ru-RU" sz="3600" dirty="0" smtClean="0">
                <a:latin typeface="Arial Narrow" pitchFamily="34" charset="0"/>
              </a:rPr>
              <a:t>3)  Выстраивать </a:t>
            </a:r>
            <a:r>
              <a:rPr lang="ru-RU" sz="3600" dirty="0">
                <a:latin typeface="Arial Narrow" pitchFamily="34" charset="0"/>
              </a:rPr>
              <a:t>можно любые фигуры: </a:t>
            </a:r>
            <a:r>
              <a:rPr lang="ru-RU" sz="3600" dirty="0" smtClean="0">
                <a:latin typeface="Arial Narrow" pitchFamily="34" charset="0"/>
              </a:rPr>
              <a:t>как линии</a:t>
            </a:r>
            <a:r>
              <a:rPr lang="ru-RU" sz="3600" dirty="0">
                <a:latin typeface="Arial Narrow" pitchFamily="34" charset="0"/>
              </a:rPr>
              <a:t>, так и соты. </a:t>
            </a:r>
          </a:p>
        </p:txBody>
      </p:sp>
    </p:spTree>
    <p:extLst>
      <p:ext uri="{BB962C8B-B14F-4D97-AF65-F5344CB8AC3E}">
        <p14:creationId xmlns:p14="http://schemas.microsoft.com/office/powerpoint/2010/main" val="261276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453</Words>
  <Application>Microsoft Office PowerPoint</Application>
  <PresentationFormat>Экран (4:3)</PresentationFormat>
  <Paragraphs>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Гречаникова</cp:lastModifiedBy>
  <cp:revision>40</cp:revision>
  <dcterms:created xsi:type="dcterms:W3CDTF">2020-05-14T14:46:57Z</dcterms:created>
  <dcterms:modified xsi:type="dcterms:W3CDTF">2022-08-08T10:37:24Z</dcterms:modified>
</cp:coreProperties>
</file>