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60" r:id="rId5"/>
    <p:sldId id="268" r:id="rId6"/>
    <p:sldId id="261" r:id="rId7"/>
    <p:sldId id="262" r:id="rId8"/>
    <p:sldId id="263" r:id="rId9"/>
    <p:sldId id="267" r:id="rId10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Гречаникова" initials="А.А.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B2B2B2"/>
    <a:srgbClr val="202020"/>
    <a:srgbClr val="323232"/>
    <a:srgbClr val="CC3300"/>
    <a:srgbClr val="CC00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624" y="108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78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1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750945"/>
            <a:ext cx="9843135" cy="811530"/>
          </a:xfrm>
        </p:spPr>
        <p:txBody>
          <a:bodyPr anchor="b">
            <a:no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en-US" dirty="0">
                <a:sym typeface="+mn-ea"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en-US" dirty="0">
                <a:sym typeface="+mn-ea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kumimoji="0" lang="en-US" sz="280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>
                <a:sym typeface="+mn-ea"/>
              </a:rPr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en-US" smtClean="0"/>
              <a:t>1/30/2024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en-US" smtClean="0"/>
              <a:t>1/30/2024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49AE70B2-8BF9-45C0-BB95-33D1B9D3A85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defRPr sz="2800" b="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FF0E440-C9F6-41E5-BCA6-EA3077A36EF7}"/>
              </a:ext>
            </a:extLst>
          </p:cNvPr>
          <p:cNvSpPr txBox="1"/>
          <p:nvPr/>
        </p:nvSpPr>
        <p:spPr>
          <a:xfrm>
            <a:off x="3046751" y="3240586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x-none" b="0" dirty="0">
                <a:effectLst/>
              </a:rPr>
              <a:t> </a:t>
            </a:r>
            <a:endParaRPr lang="x-none" dirty="0"/>
          </a:p>
        </p:txBody>
      </p:sp>
      <p:sp>
        <p:nvSpPr>
          <p:cNvPr id="12" name="Google Shape;90;p1">
            <a:extLst>
              <a:ext uri="{FF2B5EF4-FFF2-40B4-BE49-F238E27FC236}">
                <a16:creationId xmlns:a16="http://schemas.microsoft.com/office/drawing/2014/main" id="{EEFB7852-DFEF-4700-9A0A-318012EB90E7}"/>
              </a:ext>
            </a:extLst>
          </p:cNvPr>
          <p:cNvSpPr/>
          <p:nvPr/>
        </p:nvSpPr>
        <p:spPr>
          <a:xfrm>
            <a:off x="291940" y="694728"/>
            <a:ext cx="2754811" cy="5461048"/>
          </a:xfrm>
          <a:custGeom>
            <a:avLst/>
            <a:gdLst/>
            <a:ahLst/>
            <a:cxnLst/>
            <a:rect l="l" t="t" r="r" b="b"/>
            <a:pathLst>
              <a:path w="2754811" h="5461048" extrusionOk="0">
                <a:moveTo>
                  <a:pt x="0" y="0"/>
                </a:moveTo>
                <a:lnTo>
                  <a:pt x="2754811" y="0"/>
                </a:lnTo>
                <a:lnTo>
                  <a:pt x="2754811" y="5461048"/>
                </a:lnTo>
                <a:lnTo>
                  <a:pt x="0" y="546104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13" name="Google Shape;91;p1">
            <a:extLst>
              <a:ext uri="{FF2B5EF4-FFF2-40B4-BE49-F238E27FC236}">
                <a16:creationId xmlns:a16="http://schemas.microsoft.com/office/drawing/2014/main" id="{72C820A2-37D1-4C9A-8474-8C4669D270A9}"/>
              </a:ext>
            </a:extLst>
          </p:cNvPr>
          <p:cNvSpPr/>
          <p:nvPr/>
        </p:nvSpPr>
        <p:spPr>
          <a:xfrm>
            <a:off x="8162401" y="737248"/>
            <a:ext cx="3732660" cy="5376008"/>
          </a:xfrm>
          <a:custGeom>
            <a:avLst/>
            <a:gdLst/>
            <a:ahLst/>
            <a:cxnLst/>
            <a:rect l="l" t="t" r="r" b="b"/>
            <a:pathLst>
              <a:path w="3732660" h="5376008" extrusionOk="0">
                <a:moveTo>
                  <a:pt x="0" y="0"/>
                </a:moveTo>
                <a:lnTo>
                  <a:pt x="3732660" y="0"/>
                </a:lnTo>
                <a:lnTo>
                  <a:pt x="3732660" y="5376008"/>
                </a:lnTo>
                <a:lnTo>
                  <a:pt x="0" y="537600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14" name="Google Shape;86;p1">
            <a:extLst>
              <a:ext uri="{FF2B5EF4-FFF2-40B4-BE49-F238E27FC236}">
                <a16:creationId xmlns:a16="http://schemas.microsoft.com/office/drawing/2014/main" id="{8735F7E9-11D5-476C-A7D3-D54EDD733767}"/>
              </a:ext>
            </a:extLst>
          </p:cNvPr>
          <p:cNvSpPr txBox="1"/>
          <p:nvPr/>
        </p:nvSpPr>
        <p:spPr>
          <a:xfrm>
            <a:off x="1874745" y="2363108"/>
            <a:ext cx="7459661" cy="297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9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b="1" i="0" u="none" strike="noStrike" cap="none" dirty="0">
                <a:solidFill>
                  <a:srgbClr val="2B2B2B"/>
                </a:solidFill>
                <a:latin typeface="Montserrat"/>
                <a:ea typeface="Montserrat"/>
                <a:cs typeface="Montserrat"/>
                <a:sym typeface="Montserrat"/>
              </a:rPr>
              <a:t>У </a:t>
            </a:r>
            <a:r>
              <a:rPr lang="en-US" sz="8800" b="1" i="0" u="none" strike="noStrike" cap="none" dirty="0" err="1">
                <a:solidFill>
                  <a:srgbClr val="2B2B2B"/>
                </a:solidFill>
                <a:latin typeface="Montserrat"/>
                <a:ea typeface="Montserrat"/>
                <a:cs typeface="Montserrat"/>
                <a:sym typeface="Montserrat"/>
              </a:rPr>
              <a:t>свеце</a:t>
            </a:r>
            <a:r>
              <a:rPr lang="en-US" sz="8800" b="1" i="0" u="none" strike="noStrike" cap="none" dirty="0">
                <a:solidFill>
                  <a:srgbClr val="2B2B2B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8800" b="1" i="0" u="none" strike="noStrike" cap="none" dirty="0" err="1">
                <a:solidFill>
                  <a:srgbClr val="2B2B2B"/>
                </a:solidFill>
                <a:latin typeface="Montserrat"/>
                <a:ea typeface="Montserrat"/>
                <a:cs typeface="Montserrat"/>
                <a:sym typeface="Montserrat"/>
              </a:rPr>
              <a:t>фінансаў</a:t>
            </a:r>
            <a:endParaRPr sz="8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овое поле 4"/>
          <p:cNvSpPr txBox="1"/>
          <p:nvPr/>
        </p:nvSpPr>
        <p:spPr>
          <a:xfrm>
            <a:off x="346710" y="382905"/>
            <a:ext cx="115817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" altLang="ru-RU" sz="4800" b="1" dirty="0">
                <a:solidFill>
                  <a:srgbClr val="C00000"/>
                </a:solidFill>
              </a:rPr>
              <a:t>Абавязковыя выдаткі</a:t>
            </a:r>
            <a:r>
              <a:rPr lang="ru-RU" altLang="ru-RU" sz="4800" b="1" dirty="0">
                <a:solidFill>
                  <a:srgbClr val="C00000"/>
                </a:solidFill>
              </a:rPr>
              <a:t> </a:t>
            </a:r>
            <a:r>
              <a:rPr lang="" altLang="ru-RU" sz="4800" dirty="0"/>
              <a:t>—</a:t>
            </a:r>
            <a:r>
              <a:rPr lang="" altLang="ru-RU" sz="4800" b="1" dirty="0"/>
              <a:t> </a:t>
            </a:r>
            <a:r>
              <a:rPr lang="" altLang="ru-RU" sz="4800" dirty="0"/>
              <a:t>выдаткі, якія нельга адмяніць.</a:t>
            </a:r>
          </a:p>
        </p:txBody>
      </p:sp>
      <p:sp>
        <p:nvSpPr>
          <p:cNvPr id="6" name="Текстовое поле 5"/>
          <p:cNvSpPr txBox="1"/>
          <p:nvPr/>
        </p:nvSpPr>
        <p:spPr>
          <a:xfrm>
            <a:off x="346710" y="2137231"/>
            <a:ext cx="1124902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" altLang="ru-RU" sz="4800" b="1" dirty="0">
                <a:solidFill>
                  <a:srgbClr val="C00000"/>
                </a:solidFill>
              </a:rPr>
              <a:t>Неабавязк</a:t>
            </a:r>
            <a:r>
              <a:rPr lang="ru-RU" altLang="ru-RU" sz="4800" b="1" dirty="0" err="1">
                <a:solidFill>
                  <a:srgbClr val="C00000"/>
                </a:solidFill>
              </a:rPr>
              <a:t>ов</a:t>
            </a:r>
            <a:r>
              <a:rPr lang="" altLang="ru-RU" sz="4800" b="1" dirty="0">
                <a:solidFill>
                  <a:srgbClr val="C00000"/>
                </a:solidFill>
              </a:rPr>
              <a:t>ыя выдаткі</a:t>
            </a:r>
            <a:r>
              <a:rPr lang="ru-RU" altLang="ru-RU" sz="4800" b="1" dirty="0">
                <a:solidFill>
                  <a:srgbClr val="C00000"/>
                </a:solidFill>
              </a:rPr>
              <a:t> </a:t>
            </a:r>
            <a:r>
              <a:rPr lang="" altLang="ru-RU" sz="4800" dirty="0"/>
              <a:t>—</a:t>
            </a:r>
            <a:r>
              <a:rPr lang="" altLang="ru-RU" sz="4800" b="1" dirty="0"/>
              <a:t> </a:t>
            </a:r>
            <a:r>
              <a:rPr lang="" altLang="ru-RU" sz="4800" dirty="0"/>
              <a:t>выдаткі, звязаныя з задавальненнем сваіх жаданняў.</a:t>
            </a:r>
            <a:endParaRPr lang="ru-RU" altLang="ru-RU" sz="4800" dirty="0"/>
          </a:p>
          <a:p>
            <a:endParaRPr lang="" altLang="ru-RU" sz="5400" dirty="0"/>
          </a:p>
        </p:txBody>
      </p:sp>
      <p:sp>
        <p:nvSpPr>
          <p:cNvPr id="7" name="Текстовое поле 3">
            <a:extLst>
              <a:ext uri="{FF2B5EF4-FFF2-40B4-BE49-F238E27FC236}">
                <a16:creationId xmlns:a16="http://schemas.microsoft.com/office/drawing/2014/main" id="{F2D8D285-E0DC-48BF-836C-D96876F3D2B4}"/>
              </a:ext>
            </a:extLst>
          </p:cNvPr>
          <p:cNvSpPr txBox="1"/>
          <p:nvPr/>
        </p:nvSpPr>
        <p:spPr>
          <a:xfrm>
            <a:off x="232727" y="4539854"/>
            <a:ext cx="114769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" altLang="ru-RU" sz="4800" b="1" dirty="0">
                <a:solidFill>
                  <a:srgbClr val="C00000"/>
                </a:solidFill>
              </a:rPr>
              <a:t>Непрадбачаныя выдаткі </a:t>
            </a:r>
            <a:r>
              <a:rPr lang="ru-RU" altLang="ru-RU" sz="4800" dirty="0"/>
              <a:t>—</a:t>
            </a:r>
            <a:r>
              <a:rPr lang="" altLang="ru-RU" sz="4800" b="1" dirty="0"/>
              <a:t> </a:t>
            </a:r>
            <a:r>
              <a:rPr lang="ru-RU" altLang="ru-RU" sz="4800" dirty="0" err="1"/>
              <a:t>нечаканыя</a:t>
            </a:r>
            <a:r>
              <a:rPr lang="ru-RU" altLang="ru-RU" sz="4800" b="1" dirty="0"/>
              <a:t> </a:t>
            </a:r>
            <a:r>
              <a:rPr lang="" altLang="ru-RU" sz="4800" dirty="0"/>
              <a:t>выдаткі, якія мы не можам прадбачыць.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овое поле 3"/>
          <p:cNvSpPr txBox="1"/>
          <p:nvPr/>
        </p:nvSpPr>
        <p:spPr>
          <a:xfrm>
            <a:off x="316230" y="261015"/>
            <a:ext cx="1126617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" altLang="ru-RU" sz="7200" b="1" dirty="0"/>
              <a:t>Чаму і як рабіць зберажэнні?</a:t>
            </a:r>
            <a:endParaRPr lang="be-BY" altLang="ru-RU" sz="7200" b="1" dirty="0"/>
          </a:p>
          <a:p>
            <a:pPr algn="ctr"/>
            <a:endParaRPr lang="ru-RU" altLang="ru-RU" sz="7200" b="1" dirty="0"/>
          </a:p>
          <a:p>
            <a:pPr algn="ctr"/>
            <a:r>
              <a:rPr lang="ru-RU" altLang="ru-RU" sz="7200" b="1" dirty="0" err="1"/>
              <a:t>Што</a:t>
            </a:r>
            <a:r>
              <a:rPr lang="ru-RU" altLang="ru-RU" sz="7200" b="1" dirty="0"/>
              <a:t> такое </a:t>
            </a:r>
          </a:p>
          <a:p>
            <a:pPr algn="ctr"/>
            <a:r>
              <a:rPr lang="ru-RU" altLang="ru-RU" sz="7200" b="1" dirty="0">
                <a:solidFill>
                  <a:srgbClr val="C00000"/>
                </a:solidFill>
              </a:rPr>
              <a:t>«к</a:t>
            </a:r>
            <a:r>
              <a:rPr lang="be-BY" altLang="ru-RU" sz="7200" b="1" dirty="0">
                <a:solidFill>
                  <a:srgbClr val="C00000"/>
                </a:solidFill>
              </a:rPr>
              <a:t>ішэнныя грошы»</a:t>
            </a:r>
            <a:r>
              <a:rPr lang="be-BY" altLang="ru-RU" sz="7200" b="1" dirty="0"/>
              <a:t>?</a:t>
            </a:r>
            <a:endParaRPr lang="" altLang="ru-RU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Изображение 105"/>
          <p:cNvPicPr/>
          <p:nvPr/>
        </p:nvPicPr>
        <p:blipFill>
          <a:blip r:embed="rId2"/>
          <a:stretch>
            <a:fillRect/>
          </a:stretch>
        </p:blipFill>
        <p:spPr>
          <a:xfrm>
            <a:off x="7010400" y="716627"/>
            <a:ext cx="4841991" cy="5639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Текстовое поле 3"/>
          <p:cNvSpPr txBox="1"/>
          <p:nvPr/>
        </p:nvSpPr>
        <p:spPr>
          <a:xfrm>
            <a:off x="339609" y="1132263"/>
            <a:ext cx="65163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" altLang="ru-RU" sz="4800" b="1" dirty="0">
                <a:solidFill>
                  <a:srgbClr val="C00000"/>
                </a:solidFill>
              </a:rPr>
              <a:t>Кішэнныя грошы </a:t>
            </a:r>
            <a:r>
              <a:rPr lang="ru-RU" altLang="ru-RU" sz="4800" dirty="0"/>
              <a:t>—</a:t>
            </a:r>
            <a:r>
              <a:rPr lang="" altLang="ru-RU" sz="4800" b="1" dirty="0"/>
              <a:t> </a:t>
            </a:r>
            <a:br>
              <a:rPr lang="ru-RU" altLang="ru-RU" sz="4800" b="1" dirty="0"/>
            </a:br>
            <a:r>
              <a:rPr lang="" altLang="ru-RU" sz="4800" dirty="0"/>
              <a:t>гэта грошы, якія ты атрымліваеш ад членаў</a:t>
            </a:r>
            <a:r>
              <a:rPr lang="ru-RU" altLang="ru-RU" sz="4800" dirty="0"/>
              <a:t> </a:t>
            </a:r>
            <a:r>
              <a:rPr lang="" altLang="ru-RU" sz="4800" dirty="0"/>
              <a:t>сям’і</a:t>
            </a:r>
            <a:r>
              <a:rPr lang="ru-RU" altLang="ru-RU" sz="4800" dirty="0"/>
              <a:t> </a:t>
            </a:r>
            <a:r>
              <a:rPr lang="" altLang="ru-RU" sz="4800" dirty="0"/>
              <a:t>і сяброў на штодзённыя траты.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04190" y="1118235"/>
            <a:ext cx="2420620" cy="1815465"/>
          </a:xfrm>
          <a:prstGeom prst="rect">
            <a:avLst/>
          </a:prstGeom>
          <a:noFill/>
          <a:ln w="63500">
            <a:solidFill>
              <a:schemeClr val="accent1">
                <a:lumMod val="75000"/>
              </a:schemeClr>
            </a:solidFill>
          </a:ln>
        </p:spPr>
      </p:pic>
      <p:pic>
        <p:nvPicPr>
          <p:cNvPr id="51" name="Рисунок 51" descr="Нарисовать мороженое в рожк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292848" y="1108075"/>
            <a:ext cx="1329690" cy="1812290"/>
          </a:xfrm>
          <a:prstGeom prst="rect">
            <a:avLst/>
          </a:prstGeom>
          <a:noFill/>
          <a:ln w="63500">
            <a:solidFill>
              <a:schemeClr val="accent1">
                <a:lumMod val="75000"/>
              </a:schemeClr>
            </a:solidFill>
          </a:ln>
        </p:spPr>
      </p:pic>
      <p:pic>
        <p:nvPicPr>
          <p:cNvPr id="9" name="Рисунок 51" descr="Нарисовать мороженое в рожк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958947" y="1121410"/>
            <a:ext cx="1329690" cy="1812290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</p:pic>
      <p:pic>
        <p:nvPicPr>
          <p:cNvPr id="55" name="Рисунок 55" descr="C:\Users\AdminX\AppData\Local\Microsoft\Windows\INetCache\Content.MSO\212EFC6F.t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6656675" y="1108075"/>
            <a:ext cx="2333625" cy="1797050"/>
          </a:xfrm>
          <a:prstGeom prst="rect">
            <a:avLst/>
          </a:prstGeom>
          <a:noFill/>
          <a:ln w="63500">
            <a:solidFill>
              <a:schemeClr val="accent1">
                <a:lumMod val="75000"/>
              </a:schemeClr>
            </a:solidFill>
          </a:ln>
        </p:spPr>
      </p:pic>
      <p:pic>
        <p:nvPicPr>
          <p:cNvPr id="58" name="Рисунок 58" descr="Рисуем воздушный шарик в Фотошоп / Creativo.on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9527580" y="1118235"/>
            <a:ext cx="1797050" cy="1797050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</p:pic>
      <p:pic>
        <p:nvPicPr>
          <p:cNvPr id="67" name="Рисунок 67" descr="Букет тюльпанов, 3 штуки - купить в ОМА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489767" y="3864346"/>
            <a:ext cx="1415415" cy="1668145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</p:pic>
      <p:pic>
        <p:nvPicPr>
          <p:cNvPr id="73" name="Рисунок 73" descr="Игрушка стиральная машина LAUNDRY TIME Happy Baby - купить по цене 2 140 ₽  в Москве в официальном интернет-магазине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7806078" y="3712664"/>
            <a:ext cx="1352550" cy="1802130"/>
          </a:xfrm>
          <a:prstGeom prst="rect">
            <a:avLst/>
          </a:prstGeom>
          <a:noFill/>
          <a:ln w="63500">
            <a:solidFill>
              <a:schemeClr val="accent1">
                <a:lumMod val="75000"/>
              </a:schemeClr>
            </a:solidFill>
          </a:ln>
        </p:spPr>
      </p:pic>
      <p:pic>
        <p:nvPicPr>
          <p:cNvPr id="76" name="Рисунок 76" descr="C:\Users\AdminX\AppData\Local\Microsoft\Windows\INetCache\Content.MSO\B2B20F71.tmp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>
          <a:xfrm>
            <a:off x="9731847" y="3846648"/>
            <a:ext cx="1490304" cy="1629781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</p:pic>
      <p:pic>
        <p:nvPicPr>
          <p:cNvPr id="24" name="Рисунок 67" descr="Букет тюльпанов, 3 штуки - купить в ОМА">
            <a:extLst>
              <a:ext uri="{FF2B5EF4-FFF2-40B4-BE49-F238E27FC236}">
                <a16:creationId xmlns:a16="http://schemas.microsoft.com/office/drawing/2014/main" id="{D8EFC35F-4106-429B-8577-CB054C9AF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2294234" y="3846649"/>
            <a:ext cx="1415415" cy="1668145"/>
          </a:xfrm>
          <a:prstGeom prst="rect">
            <a:avLst/>
          </a:prstGeom>
          <a:noFill/>
          <a:ln w="63500">
            <a:solidFill>
              <a:schemeClr val="accent1">
                <a:lumMod val="75000"/>
              </a:schemeClr>
            </a:solidFill>
          </a:ln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8BEE5BE-0508-4C50-B224-D463694B8883}"/>
              </a:ext>
            </a:extLst>
          </p:cNvPr>
          <p:cNvSpPr/>
          <p:nvPr/>
        </p:nvSpPr>
        <p:spPr>
          <a:xfrm>
            <a:off x="3952756" y="3864345"/>
            <a:ext cx="1707306" cy="1668145"/>
          </a:xfrm>
          <a:prstGeom prst="rect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334FFD5C-B9D4-4B5D-82F1-7663C621926D}"/>
              </a:ext>
            </a:extLst>
          </p:cNvPr>
          <p:cNvSpPr/>
          <p:nvPr/>
        </p:nvSpPr>
        <p:spPr>
          <a:xfrm>
            <a:off x="5855665" y="3874513"/>
            <a:ext cx="1707306" cy="1668145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7820C91-8972-493B-89EC-4F95F8BAE93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701" y="4207574"/>
            <a:ext cx="1389414" cy="950780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69C256A7-89BE-4D2C-9E4A-4774B979E29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363" y="4233195"/>
            <a:ext cx="1389414" cy="9507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ьная выноска 3"/>
          <p:cNvSpPr/>
          <p:nvPr/>
        </p:nvSpPr>
        <p:spPr>
          <a:xfrm flipH="1">
            <a:off x="989965" y="258445"/>
            <a:ext cx="6481445" cy="2487295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  <p:sp>
        <p:nvSpPr>
          <p:cNvPr id="5" name="Текстовое поле 4"/>
          <p:cNvSpPr txBox="1"/>
          <p:nvPr/>
        </p:nvSpPr>
        <p:spPr>
          <a:xfrm>
            <a:off x="2176780" y="819150"/>
            <a:ext cx="37452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altLang="ru-RU" sz="4800" b="1" dirty="0"/>
              <a:t>П</a:t>
            </a:r>
            <a:r>
              <a:rPr lang="" altLang="ru-RU" sz="4800" b="1" dirty="0"/>
              <a:t>рагляд відэа</a:t>
            </a:r>
          </a:p>
        </p:txBody>
      </p:sp>
      <p:sp>
        <p:nvSpPr>
          <p:cNvPr id="9" name="Google Shape;91;p1">
            <a:extLst>
              <a:ext uri="{FF2B5EF4-FFF2-40B4-BE49-F238E27FC236}">
                <a16:creationId xmlns:a16="http://schemas.microsoft.com/office/drawing/2014/main" id="{9E7A4C8D-7407-4ECD-B3E3-025C79570345}"/>
              </a:ext>
            </a:extLst>
          </p:cNvPr>
          <p:cNvSpPr/>
          <p:nvPr/>
        </p:nvSpPr>
        <p:spPr>
          <a:xfrm>
            <a:off x="7742344" y="819150"/>
            <a:ext cx="3732660" cy="5376008"/>
          </a:xfrm>
          <a:custGeom>
            <a:avLst/>
            <a:gdLst/>
            <a:ahLst/>
            <a:cxnLst/>
            <a:rect l="l" t="t" r="r" b="b"/>
            <a:pathLst>
              <a:path w="3732660" h="5376008" extrusionOk="0">
                <a:moveTo>
                  <a:pt x="0" y="0"/>
                </a:moveTo>
                <a:lnTo>
                  <a:pt x="3732660" y="0"/>
                </a:lnTo>
                <a:lnTo>
                  <a:pt x="3732660" y="5376008"/>
                </a:lnTo>
                <a:lnTo>
                  <a:pt x="0" y="537600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загнутый угол 3"/>
          <p:cNvSpPr/>
          <p:nvPr/>
        </p:nvSpPr>
        <p:spPr>
          <a:xfrm>
            <a:off x="621302" y="366237"/>
            <a:ext cx="4836069" cy="3062762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be-BY" altLang="ru-RU" sz="2800" b="1" dirty="0"/>
              <a:t>Панядзелак</a:t>
            </a:r>
            <a:endParaRPr lang="" altLang="ru-RU" sz="2800" b="1" dirty="0"/>
          </a:p>
          <a:p>
            <a:pPr algn="l"/>
            <a:r>
              <a:rPr lang="" altLang="ru-RU" sz="2800" dirty="0"/>
              <a:t>Налепкі — 1 р. 40 к.</a:t>
            </a:r>
          </a:p>
          <a:p>
            <a:pPr algn="l"/>
            <a:r>
              <a:rPr lang="" altLang="ru-RU" sz="2800" dirty="0"/>
              <a:t>Марожанае — 3 </a:t>
            </a:r>
            <a:r>
              <a:rPr lang="" altLang="ru-RU" sz="4000" b="1" dirty="0">
                <a:solidFill>
                  <a:srgbClr val="FF0000"/>
                </a:solidFill>
              </a:rPr>
              <a:t>(?) </a:t>
            </a:r>
            <a:r>
              <a:rPr lang="" altLang="ru-RU" sz="2800" dirty="0"/>
              <a:t>порцыі </a:t>
            </a:r>
            <a:br>
              <a:rPr lang="be-BY" altLang="ru-RU" sz="2800" dirty="0"/>
            </a:br>
            <a:r>
              <a:rPr lang="" altLang="ru-RU" sz="2800" dirty="0"/>
              <a:t>па 80 к.</a:t>
            </a:r>
            <a:r>
              <a:rPr lang="" altLang="ru-RU" dirty="0"/>
              <a:t> </a:t>
            </a:r>
          </a:p>
        </p:txBody>
      </p:sp>
      <p:sp>
        <p:nvSpPr>
          <p:cNvPr id="5" name="Текстовое поле 4"/>
          <p:cNvSpPr txBox="1"/>
          <p:nvPr/>
        </p:nvSpPr>
        <p:spPr>
          <a:xfrm>
            <a:off x="6096000" y="210660"/>
            <a:ext cx="5100819" cy="3122116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e-BY" altLang="ru-RU" sz="2800" b="1" dirty="0"/>
              <a:t>Аўторак</a:t>
            </a:r>
            <a:endParaRPr lang="" altLang="ru-RU" sz="2400" b="1" dirty="0"/>
          </a:p>
          <a:p>
            <a:r>
              <a:rPr lang="" altLang="ru-RU" sz="2400" dirty="0"/>
              <a:t>Шклянка квасу — 30 к.</a:t>
            </a:r>
          </a:p>
          <a:p>
            <a:r>
              <a:rPr lang="" altLang="ru-RU" sz="2400" dirty="0"/>
              <a:t>Пірожнае — 1 р. 50 к.</a:t>
            </a:r>
          </a:p>
          <a:p>
            <a:r>
              <a:rPr lang="" altLang="ru-RU" sz="2400" dirty="0"/>
              <a:t>Заколка для валасоў </a:t>
            </a:r>
            <a:r>
              <a:rPr lang="be-BY" altLang="ru-RU" sz="2400" dirty="0"/>
              <a:t>—</a:t>
            </a:r>
            <a:r>
              <a:rPr lang="" altLang="ru-RU" sz="2400" dirty="0"/>
              <a:t> 1 р. 30 к.</a:t>
            </a:r>
          </a:p>
          <a:p>
            <a:r>
              <a:rPr lang="" altLang="ru-RU" sz="2400" dirty="0"/>
              <a:t>Яшчэ адна заколка, але прыгожая</a:t>
            </a:r>
            <a:r>
              <a:rPr lang="be-BY" altLang="ru-RU" sz="2400" dirty="0"/>
              <a:t> —</a:t>
            </a:r>
            <a:br>
              <a:rPr lang="be-BY" altLang="ru-RU" sz="2400" dirty="0"/>
            </a:br>
            <a:r>
              <a:rPr lang="" altLang="ru-RU" sz="2400" dirty="0"/>
              <a:t>1 р.</a:t>
            </a:r>
            <a:r>
              <a:rPr lang="be-BY" altLang="ru-RU" sz="2400" dirty="0"/>
              <a:t> </a:t>
            </a:r>
            <a:r>
              <a:rPr lang="" altLang="ru-RU" sz="2400" dirty="0"/>
              <a:t>70 к</a:t>
            </a:r>
            <a:r>
              <a:rPr lang="" altLang="ru-RU" sz="2400" dirty="0">
                <a:solidFill>
                  <a:schemeClr val="tx1"/>
                </a:solidFill>
              </a:rPr>
              <a:t>. </a:t>
            </a:r>
            <a:r>
              <a:rPr lang="" altLang="ru-RU" sz="4000" b="1" dirty="0">
                <a:solidFill>
                  <a:srgbClr val="FF0000"/>
                </a:solidFill>
              </a:rPr>
              <a:t>(?)</a:t>
            </a:r>
            <a:r>
              <a:rPr lang="" altLang="ru-RU" sz="2400" b="1" dirty="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6" name="Текстовое поле 5"/>
          <p:cNvSpPr txBox="1"/>
          <p:nvPr/>
        </p:nvSpPr>
        <p:spPr>
          <a:xfrm>
            <a:off x="621302" y="3754822"/>
            <a:ext cx="4705441" cy="2736941"/>
          </a:xfrm>
          <a:prstGeom prst="foldedCorner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be-BY" altLang="ru-RU" sz="2800" b="1" dirty="0"/>
              <a:t>Серада</a:t>
            </a:r>
            <a:endParaRPr lang="" altLang="ru-RU" sz="2800" b="1" dirty="0"/>
          </a:p>
          <a:p>
            <a:r>
              <a:rPr lang="" altLang="ru-RU" sz="2800" dirty="0"/>
              <a:t>Заколка для валасоў </a:t>
            </a:r>
            <a:r>
              <a:rPr lang="be-BY" altLang="ru-RU" sz="2800" dirty="0"/>
              <a:t>—</a:t>
            </a:r>
            <a:r>
              <a:rPr lang="" altLang="ru-RU" sz="2800" dirty="0"/>
              <a:t> </a:t>
            </a:r>
            <a:br>
              <a:rPr lang="be-BY" altLang="ru-RU" sz="2800" dirty="0"/>
            </a:br>
            <a:r>
              <a:rPr lang="" altLang="ru-RU" sz="2800" dirty="0"/>
              <a:t>1 р. 20 к.</a:t>
            </a:r>
            <a:r>
              <a:rPr lang="" altLang="ru-RU" sz="2800" dirty="0">
                <a:solidFill>
                  <a:srgbClr val="FF0000"/>
                </a:solidFill>
              </a:rPr>
              <a:t> </a:t>
            </a:r>
            <a:r>
              <a:rPr lang="" altLang="ru-RU" sz="4000" b="1" dirty="0">
                <a:solidFill>
                  <a:srgbClr val="FF0000"/>
                </a:solidFill>
              </a:rPr>
              <a:t>(?)</a:t>
            </a:r>
            <a:r>
              <a:rPr lang="" altLang="ru-RU" sz="28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" name="Текстовое поле 6"/>
          <p:cNvSpPr txBox="1"/>
          <p:nvPr/>
        </p:nvSpPr>
        <p:spPr>
          <a:xfrm>
            <a:off x="9723937" y="4967061"/>
            <a:ext cx="294576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" altLang="ru-RU" sz="7200" dirty="0">
                <a:solidFill>
                  <a:srgbClr val="FF0000"/>
                </a:solidFill>
              </a:rPr>
              <a:t>???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овое поле 7"/>
          <p:cNvSpPr txBox="1"/>
          <p:nvPr/>
        </p:nvSpPr>
        <p:spPr>
          <a:xfrm>
            <a:off x="531177" y="1124268"/>
            <a:ext cx="1112964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" altLang="ru-RU" sz="4400" b="1" dirty="0"/>
              <a:t>Рашэнне: </a:t>
            </a:r>
          </a:p>
          <a:p>
            <a:r>
              <a:rPr lang="" altLang="ru-RU" sz="4400" dirty="0"/>
              <a:t>1) 80</a:t>
            </a:r>
            <a:r>
              <a:rPr lang="be-BY" altLang="ru-RU" sz="4400" dirty="0"/>
              <a:t> к. · 3</a:t>
            </a:r>
            <a:r>
              <a:rPr lang="" altLang="ru-RU" sz="4400" dirty="0"/>
              <a:t> =</a:t>
            </a:r>
            <a:r>
              <a:rPr lang="be-BY" altLang="ru-RU" sz="4400" dirty="0"/>
              <a:t> </a:t>
            </a:r>
            <a:r>
              <a:rPr lang="" altLang="ru-RU" sz="4400" dirty="0"/>
              <a:t>2 р</a:t>
            </a:r>
            <a:r>
              <a:rPr lang="ru-RU" altLang="ru-RU" sz="4400" dirty="0"/>
              <a:t>.</a:t>
            </a:r>
            <a:r>
              <a:rPr lang="" altLang="ru-RU" sz="4400" dirty="0"/>
              <a:t> 40 к.</a:t>
            </a:r>
          </a:p>
          <a:p>
            <a:r>
              <a:rPr lang="" altLang="ru-RU" sz="4400" dirty="0"/>
              <a:t>2) 1 р. 40 к. + 2 р. 40 к. + 30</a:t>
            </a:r>
            <a:r>
              <a:rPr lang="be-BY" altLang="ru-RU" sz="4400" dirty="0"/>
              <a:t> </a:t>
            </a:r>
            <a:r>
              <a:rPr lang="" altLang="ru-RU" sz="4400" dirty="0"/>
              <a:t>к. + 1</a:t>
            </a:r>
            <a:r>
              <a:rPr lang="be-BY" altLang="ru-RU" sz="4400" dirty="0"/>
              <a:t> </a:t>
            </a:r>
            <a:r>
              <a:rPr lang="" altLang="ru-RU" sz="4400" dirty="0"/>
              <a:t>р. 50 к. + </a:t>
            </a:r>
            <a:endParaRPr lang="be-BY" altLang="ru-RU" sz="4400" dirty="0"/>
          </a:p>
          <a:p>
            <a:r>
              <a:rPr lang="be-BY" altLang="ru-RU" sz="4400" dirty="0"/>
              <a:t>+ </a:t>
            </a:r>
            <a:r>
              <a:rPr lang="" altLang="ru-RU" sz="4400" dirty="0"/>
              <a:t>1</a:t>
            </a:r>
            <a:r>
              <a:rPr lang="be-BY" altLang="ru-RU" sz="4400" dirty="0"/>
              <a:t> </a:t>
            </a:r>
            <a:r>
              <a:rPr lang="" altLang="ru-RU" sz="4400" dirty="0"/>
              <a:t>р. 30 к. + 1 р. 70 к. + 1 р. 20 к. =</a:t>
            </a:r>
            <a:r>
              <a:rPr lang="be-BY" altLang="ru-RU" sz="4400" dirty="0"/>
              <a:t> </a:t>
            </a:r>
            <a:r>
              <a:rPr lang="" altLang="ru-RU" sz="4400" dirty="0"/>
              <a:t>9 р. 80 к.</a:t>
            </a:r>
          </a:p>
          <a:p>
            <a:r>
              <a:rPr lang="" altLang="ru-RU" sz="4400" dirty="0"/>
              <a:t>Адказ: </a:t>
            </a:r>
            <a:r>
              <a:rPr lang="be-BY" altLang="ru-RU" sz="4400" dirty="0"/>
              <a:t>Паўлінка патраціла 9 р. 80 к</a:t>
            </a:r>
            <a:r>
              <a:rPr lang="" altLang="ru-RU" sz="4400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овое поле 3"/>
          <p:cNvSpPr txBox="1"/>
          <p:nvPr/>
        </p:nvSpPr>
        <p:spPr>
          <a:xfrm>
            <a:off x="378777" y="478518"/>
            <a:ext cx="1143444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" altLang="ru-RU" sz="4000" b="1" dirty="0"/>
              <a:t>Пытанні:</a:t>
            </a:r>
          </a:p>
          <a:p>
            <a:r>
              <a:rPr lang="be-BY" altLang="ru-RU" sz="4000" b="1" i="1" dirty="0"/>
              <a:t>Група </a:t>
            </a:r>
            <a:r>
              <a:rPr lang="" altLang="ru-RU" sz="4000" b="1" i="1" dirty="0"/>
              <a:t>1</a:t>
            </a:r>
            <a:r>
              <a:rPr lang="be-BY" altLang="ru-RU" sz="4000" b="1" i="1" dirty="0"/>
              <a:t>.</a:t>
            </a:r>
            <a:r>
              <a:rPr lang="" altLang="ru-RU" sz="4000" dirty="0"/>
              <a:t> Што такое кішэнныя грошы і адкуль яны </a:t>
            </a:r>
            <a:r>
              <a:rPr lang="be-BY" altLang="ru-RU" sz="4000" dirty="0"/>
              <a:t>з’яўляюцца</a:t>
            </a:r>
            <a:r>
              <a:rPr lang="" altLang="ru-RU" sz="4000" dirty="0"/>
              <a:t>?</a:t>
            </a:r>
          </a:p>
          <a:p>
            <a:endParaRPr lang="be-BY" altLang="ru-RU" sz="4000" dirty="0"/>
          </a:p>
          <a:p>
            <a:r>
              <a:rPr lang="be-BY" altLang="ru-RU" sz="4000" b="1" i="1" dirty="0"/>
              <a:t>Група </a:t>
            </a:r>
            <a:r>
              <a:rPr lang="" altLang="ru-RU" sz="4000" b="1" i="1" dirty="0"/>
              <a:t>2</a:t>
            </a:r>
            <a:r>
              <a:rPr lang="be-BY" altLang="ru-RU" sz="4000" b="1" i="1" dirty="0"/>
              <a:t>.</a:t>
            </a:r>
            <a:r>
              <a:rPr lang="" altLang="ru-RU" sz="4000" dirty="0"/>
              <a:t> На што можна траціць кішэнныя грошы? Прывядзіце прыклады.</a:t>
            </a:r>
          </a:p>
          <a:p>
            <a:endParaRPr lang="be-BY" altLang="ru-RU" sz="4000" dirty="0"/>
          </a:p>
          <a:p>
            <a:r>
              <a:rPr lang="be-BY" altLang="ru-RU" sz="4000" b="1" i="1" dirty="0"/>
              <a:t>Група </a:t>
            </a:r>
            <a:r>
              <a:rPr lang="" altLang="ru-RU" sz="4000" b="1" i="1" dirty="0"/>
              <a:t>3</a:t>
            </a:r>
            <a:r>
              <a:rPr lang="be-BY" altLang="ru-RU" sz="4000" b="1" i="1" dirty="0"/>
              <a:t>.</a:t>
            </a:r>
            <a:r>
              <a:rPr lang="" altLang="ru-RU" sz="4000" b="1" i="1" dirty="0"/>
              <a:t> </a:t>
            </a:r>
            <a:r>
              <a:rPr lang="" altLang="ru-RU" sz="4000" dirty="0"/>
              <a:t>Якія памылкі нельга рабіць, калі траціш кішэнныя грошы?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229</Words>
  <Application>Microsoft Office PowerPoint</Application>
  <PresentationFormat>Широкоэкранный</PresentationFormat>
  <Paragraphs>33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微软雅黑</vt:lpstr>
      <vt:lpstr>Arial</vt:lpstr>
      <vt:lpstr>Calibri</vt:lpstr>
      <vt:lpstr>Calibri Light</vt:lpstr>
      <vt:lpstr>Montserrat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m32</cp:lastModifiedBy>
  <cp:revision>23</cp:revision>
  <dcterms:created xsi:type="dcterms:W3CDTF">2023-10-22T15:43:35Z</dcterms:created>
  <dcterms:modified xsi:type="dcterms:W3CDTF">2024-01-30T09:08:07Z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1049-12.2.0.13266</vt:lpwstr>
  </property>
  <property fmtid="{D5CDD505-2E9C-101B-9397-08002B2CF9AE}" pid="3" name="ICV">
    <vt:lpwstr>0D76A3593620462B93A450BD7B4AEBBD_13</vt:lpwstr>
  </property>
</Properties>
</file>