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sldIdLst>
    <p:sldId id="29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8" r:id="rId4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3399"/>
    <a:srgbClr val="0066FF"/>
    <a:srgbClr val="FFFF66"/>
    <a:srgbClr val="FFCC00"/>
    <a:srgbClr val="000000"/>
    <a:srgbClr val="99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8" autoAdjust="0"/>
    <p:restoredTop sz="94660" autoAdjust="0"/>
  </p:normalViewPr>
  <p:slideViewPr>
    <p:cSldViewPr>
      <p:cViewPr varScale="1">
        <p:scale>
          <a:sx n="88" d="100"/>
          <a:sy n="88" d="100"/>
        </p:scale>
        <p:origin x="1200" y="62"/>
      </p:cViewPr>
      <p:guideLst>
        <p:guide orient="horz" pos="864"/>
        <p:guide pos="2880"/>
        <p:guide orient="horz"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D3E4EAF-EE8C-4748-8BA0-5CA5D2E587CB}" type="datetimeFigureOut">
              <a:rPr lang="ru-RU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6036B7-D6D1-4097-BA70-08DF69ACFCD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10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5E6DE4-010B-412A-BEC2-5F3FC4D3E07C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253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F90145-EAFA-4CB4-B90E-64A0B6D71912}" type="slidenum">
              <a:rPr lang="ru-RU" altLang="ru-RU"/>
              <a:pPr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458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5BA7C9-C9C9-4D96-B01A-34E8F6806FC0}" type="slidenum">
              <a:rPr lang="ru-RU" altLang="ru-RU"/>
              <a:pPr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9A67C3-BE76-4284-90F6-270C88857ADE}" type="slidenum">
              <a:rPr lang="ru-RU" altLang="ru-RU"/>
              <a:pPr/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867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6F211E-756A-4C64-8F4E-629208CDC0A2}" type="slidenum">
              <a:rPr lang="ru-RU" altLang="ru-RU"/>
              <a:pPr/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072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06B9E2-B557-4FE2-8973-038F0FB4E496}" type="slidenum">
              <a:rPr lang="ru-RU" altLang="ru-RU"/>
              <a:pPr/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277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0FA20F-11C8-4AC1-A762-E2AA103A189A}" type="slidenum">
              <a:rPr lang="ru-RU" altLang="ru-RU"/>
              <a:pPr/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482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E6121C-BAB0-4BE3-9FBF-EFBB31B76B8D}" type="slidenum">
              <a:rPr lang="ru-RU" altLang="ru-RU"/>
              <a:pPr/>
              <a:t>16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686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A9E071-B109-4827-B916-AA813EC39565}" type="slidenum">
              <a:rPr lang="ru-RU" altLang="ru-RU"/>
              <a:pPr/>
              <a:t>17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891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803D96-1FA2-40A4-9A20-6AE49E5E26B7}" type="slidenum">
              <a:rPr lang="ru-RU" altLang="ru-RU"/>
              <a:pPr/>
              <a:t>18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096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1CF76C-3A7C-4FCE-8BB3-D619BDE269D9}" type="slidenum">
              <a:rPr lang="ru-RU" altLang="ru-RU"/>
              <a:pPr/>
              <a:t>19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2A6D48-9230-4008-B5BF-5830992A9319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301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16C559-1D4E-4DB1-9EE7-4A006F07B839}" type="slidenum">
              <a:rPr lang="ru-RU" altLang="ru-RU"/>
              <a:pPr/>
              <a:t>20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506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BD3BB9-3EEB-405A-BC2C-D2A93B4F6664}" type="slidenum">
              <a:rPr lang="ru-RU" altLang="ru-RU"/>
              <a:pPr/>
              <a:t>21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710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24E412-E754-42FC-AAD6-D5B58DE092CD}" type="slidenum">
              <a:rPr lang="ru-RU" altLang="ru-RU"/>
              <a:pPr/>
              <a:t>22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915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1F0D2E-F70C-4D78-AB58-86E16B5D5784}" type="slidenum">
              <a:rPr lang="ru-RU" altLang="ru-RU"/>
              <a:pPr/>
              <a:t>23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0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5DE5CD-BFB5-4995-A58B-2342404036A4}" type="slidenum">
              <a:rPr lang="ru-RU" altLang="ru-RU"/>
              <a:pPr/>
              <a:t>24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325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CC1DC3-EB0D-4EE4-9335-0867023A1E35}" type="slidenum">
              <a:rPr lang="ru-RU" altLang="ru-RU"/>
              <a:pPr/>
              <a:t>25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530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240AD-9510-47CA-B307-8DC192E3293B}" type="slidenum">
              <a:rPr lang="ru-RU" altLang="ru-RU"/>
              <a:pPr/>
              <a:t>26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734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DD47B3-395A-4E91-BD1F-0094A83D8B42}" type="slidenum">
              <a:rPr lang="ru-RU" altLang="ru-RU"/>
              <a:pPr/>
              <a:t>27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939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8D33E0-E3FA-4113-9DDE-24AF8D94FE8B}" type="slidenum">
              <a:rPr lang="ru-RU" altLang="ru-RU"/>
              <a:pPr/>
              <a:t>28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4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91D069-9C95-4B9D-B8CD-80CC909DFE5C}" type="slidenum">
              <a:rPr lang="ru-RU" altLang="ru-RU"/>
              <a:pPr/>
              <a:t>29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819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E0933B-E857-4D9A-A57F-58AD05088775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349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386AF2-8698-4BB9-BCD7-5A76F5F01CB3}" type="slidenum">
              <a:rPr lang="ru-RU" altLang="ru-RU"/>
              <a:pPr/>
              <a:t>30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554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66B957-14AE-454A-8432-240932C3CBD1}" type="slidenum">
              <a:rPr lang="ru-RU" altLang="ru-RU"/>
              <a:pPr/>
              <a:t>31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758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8CFBDA-C611-4627-9B2A-1FD75174617E}" type="slidenum">
              <a:rPr lang="ru-RU" altLang="ru-RU"/>
              <a:pPr/>
              <a:t>32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963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C3B313-F449-436A-A8C8-EE4E54728610}" type="slidenum">
              <a:rPr lang="ru-RU" altLang="ru-RU"/>
              <a:pPr/>
              <a:t>33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7168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E3453C-15E5-4EF5-9D60-A595BC3763FE}" type="slidenum">
              <a:rPr lang="ru-RU" altLang="ru-RU"/>
              <a:pPr/>
              <a:t>34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7373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8D40C-6F02-473B-975B-8F537426AECA}" type="slidenum">
              <a:rPr lang="ru-RU" altLang="ru-RU"/>
              <a:pPr/>
              <a:t>35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7578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D92F16-4DF7-49DF-9DFE-DA8BBF4244EC}" type="slidenum">
              <a:rPr lang="ru-RU" altLang="ru-RU"/>
              <a:pPr/>
              <a:t>36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7782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EE8FE1-3AE2-40D7-A3DF-4B47650EA29A}" type="slidenum">
              <a:rPr lang="ru-RU" altLang="ru-RU"/>
              <a:pPr/>
              <a:t>37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7987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BCA875-B11C-4F76-A427-AAAA4193DBFC}" type="slidenum">
              <a:rPr lang="ru-RU" altLang="ru-RU"/>
              <a:pPr/>
              <a:t>38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8192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C82CBB-7209-444A-9ADE-D95D56A848B9}" type="slidenum">
              <a:rPr lang="ru-RU" altLang="ru-RU"/>
              <a:pPr/>
              <a:t>39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512092-9EAB-4E67-9A5C-56E3D73449FF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229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605777-4797-4F54-ABBA-EB31FC993EDA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434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0A2B3C-0A4A-4191-A28F-2DC50B96C678}" type="slidenum">
              <a:rPr lang="ru-RU" altLang="ru-RU"/>
              <a:pPr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01DFA2-664B-4227-9D1C-6AA261909E48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843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94DB32-8EED-45E9-BDA8-FF2F976F9C81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048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8F027C-1D96-4BDB-8994-3AAAE798CBF8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noProof="1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1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75EF2-6207-434E-9342-5FE12015F5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20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CD306-08BF-4A30-A9ED-368B3EC336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449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noProof="1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9A838-7F9B-4C04-B715-17D9EC40C9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15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85EC0-FD2D-4BA3-A02E-C1FB51AB48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212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1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BC581-480F-4B40-8A62-3C88D9910D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34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A3850-976F-4556-BA8E-289F3018F0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250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1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1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368BE-038A-436B-A339-F30178A03B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598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4D306-D001-4C47-833B-EBAE9AD339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571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1C296-50C8-454E-A03B-61A10A0362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169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noProof="1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1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2151E-D4E6-42AA-B4CB-8D8721BB17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52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noProof="1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1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02F9E-145F-49BC-AAFC-8540225401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421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4A04F0F-7952-4F11-82E7-131D43F1B44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458200" cy="3429000"/>
          </a:xfrm>
        </p:spPr>
        <p:txBody>
          <a:bodyPr/>
          <a:lstStyle/>
          <a:p>
            <a:pPr eaLnBrk="1" hangingPunct="1"/>
            <a:r>
              <a:rPr lang="ru-RU" altLang="ru-RU" sz="3200" b="1" i="1" dirty="0">
                <a:latin typeface="Courier New" panose="02070309020205020404" pitchFamily="49" charset="0"/>
              </a:rPr>
              <a:t/>
            </a:r>
            <a:br>
              <a:rPr lang="ru-RU" altLang="ru-RU" sz="3200" b="1" i="1" dirty="0">
                <a:latin typeface="Courier New" panose="02070309020205020404" pitchFamily="49" charset="0"/>
              </a:rPr>
            </a:br>
            <a:r>
              <a:rPr lang="ru-RU" altLang="ru-RU" sz="3200" b="1" i="1" dirty="0">
                <a:latin typeface="Courier New" panose="02070309020205020404" pitchFamily="49" charset="0"/>
              </a:rPr>
              <a:t/>
            </a:r>
            <a:br>
              <a:rPr lang="ru-RU" altLang="ru-RU" sz="3200" b="1" i="1" dirty="0">
                <a:latin typeface="Courier New" panose="02070309020205020404" pitchFamily="49" charset="0"/>
              </a:rPr>
            </a:br>
            <a:r>
              <a:rPr lang="ru-RU" altLang="ru-RU" sz="3400" b="1" i="1" dirty="0">
                <a:latin typeface="Courier New" panose="02070309020205020404" pitchFamily="49" charset="0"/>
              </a:rPr>
              <a:t/>
            </a:r>
            <a:br>
              <a:rPr lang="ru-RU" altLang="ru-RU" sz="3400" b="1" i="1" dirty="0">
                <a:latin typeface="Courier New" panose="02070309020205020404" pitchFamily="49" charset="0"/>
              </a:rPr>
            </a:br>
            <a:r>
              <a:rPr lang="en-US" altLang="ru-RU" sz="3400" b="1" i="1" dirty="0">
                <a:latin typeface="Courier New" panose="02070309020205020404" pitchFamily="49" charset="0"/>
              </a:rPr>
              <a:t/>
            </a:r>
            <a:br>
              <a:rPr lang="en-US" altLang="ru-RU" sz="3400" b="1" i="1" dirty="0">
                <a:latin typeface="Courier New" panose="02070309020205020404" pitchFamily="49" charset="0"/>
              </a:rPr>
            </a:br>
            <a:r>
              <a:rPr lang="en-US" altLang="ru-RU" sz="3400" b="1" i="1" dirty="0">
                <a:latin typeface="Courier New" panose="02070309020205020404" pitchFamily="49" charset="0"/>
              </a:rPr>
              <a:t/>
            </a:r>
            <a:br>
              <a:rPr lang="en-US" altLang="ru-RU" sz="3400" b="1" i="1" dirty="0">
                <a:latin typeface="Courier New" panose="02070309020205020404" pitchFamily="49" charset="0"/>
              </a:rPr>
            </a:br>
            <a:r>
              <a:rPr lang="ru-RU" altLang="ru-RU" sz="11500" b="1" dirty="0">
                <a:latin typeface="Times New Roman" panose="02020603050405020304" pitchFamily="18" charset="0"/>
              </a:rPr>
              <a:t>Своя игра </a:t>
            </a:r>
            <a:r>
              <a:rPr lang="en-US" altLang="ru-RU" sz="5400" b="1" dirty="0">
                <a:latin typeface="Times New Roman" panose="02020603050405020304" pitchFamily="18" charset="0"/>
              </a:rPr>
              <a:t/>
            </a:r>
            <a:br>
              <a:rPr lang="en-US" altLang="ru-RU" sz="5400" b="1" dirty="0">
                <a:latin typeface="Times New Roman" panose="02020603050405020304" pitchFamily="18" charset="0"/>
              </a:rPr>
            </a:br>
            <a:r>
              <a:rPr lang="en-US" altLang="ru-RU" sz="4900" b="1" dirty="0">
                <a:latin typeface="Times New Roman" panose="02020603050405020304" pitchFamily="18" charset="0"/>
              </a:rPr>
              <a:t/>
            </a:r>
            <a:br>
              <a:rPr lang="en-US" altLang="ru-RU" sz="4900" b="1" dirty="0">
                <a:latin typeface="Times New Roman" panose="02020603050405020304" pitchFamily="18" charset="0"/>
              </a:rPr>
            </a:br>
            <a:r>
              <a:rPr lang="en-US" altLang="ru-RU" sz="4900" b="1" dirty="0">
                <a:latin typeface="Times New Roman" panose="02020603050405020304" pitchFamily="18" charset="0"/>
              </a:rPr>
              <a:t/>
            </a:r>
            <a:br>
              <a:rPr lang="en-US" altLang="ru-RU" sz="4900" b="1" dirty="0">
                <a:latin typeface="Times New Roman" panose="02020603050405020304" pitchFamily="18" charset="0"/>
              </a:rPr>
            </a:br>
            <a:r>
              <a:rPr lang="en-US" altLang="ru-RU" sz="4900" b="1" dirty="0">
                <a:latin typeface="Times New Roman" panose="02020603050405020304" pitchFamily="18" charset="0"/>
              </a:rPr>
              <a:t/>
            </a:r>
            <a:br>
              <a:rPr lang="en-US" altLang="ru-RU" sz="4900" b="1" dirty="0">
                <a:latin typeface="Times New Roman" panose="02020603050405020304" pitchFamily="18" charset="0"/>
              </a:rPr>
            </a:br>
            <a:r>
              <a:rPr lang="ru-RU" altLang="ru-RU" sz="4900" b="1" dirty="0">
                <a:latin typeface="Times New Roman" panose="02020603050405020304" pitchFamily="18" charset="0"/>
              </a:rPr>
              <a:t>Беларусь — моя страна!</a:t>
            </a:r>
            <a:endParaRPr lang="ru-RU" altLang="ru-RU" sz="2900" b="1" i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0" y="762070"/>
            <a:ext cx="9144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Назовите первую строку Государственного гимна Республики Беларусь.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0" y="3352802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Мы — </a:t>
            </a:r>
            <a:r>
              <a:rPr lang="ru-RU" altLang="ru-RU" sz="6000" dirty="0" err="1">
                <a:solidFill>
                  <a:srgbClr val="FFFF66"/>
                </a:solidFill>
              </a:rPr>
              <a:t>беларусы</a:t>
            </a:r>
            <a:r>
              <a:rPr lang="ru-RU" altLang="ru-RU" sz="6000" dirty="0">
                <a:solidFill>
                  <a:srgbClr val="FFFF66"/>
                </a:solidFill>
              </a:rPr>
              <a:t>,</a:t>
            </a:r>
            <a:br>
              <a:rPr lang="ru-RU" altLang="ru-RU" sz="6000" dirty="0">
                <a:solidFill>
                  <a:srgbClr val="FFFF66"/>
                </a:solidFill>
              </a:rPr>
            </a:br>
            <a:r>
              <a:rPr lang="ru-RU" altLang="ru-RU" sz="6000" dirty="0">
                <a:solidFill>
                  <a:srgbClr val="FFFF66"/>
                </a:solidFill>
              </a:rPr>
              <a:t>м</a:t>
            </a:r>
            <a:r>
              <a:rPr lang="en-US" altLang="ru-RU" sz="6000" dirty="0" err="1">
                <a:solidFill>
                  <a:srgbClr val="FFFF66"/>
                </a:solidFill>
              </a:rPr>
              <a:t>i</a:t>
            </a:r>
            <a:r>
              <a:rPr lang="ru-RU" altLang="ru-RU" sz="6000" dirty="0" err="1">
                <a:solidFill>
                  <a:srgbClr val="FFFF66"/>
                </a:solidFill>
              </a:rPr>
              <a:t>рныя</a:t>
            </a:r>
            <a:r>
              <a:rPr lang="ru-RU" altLang="ru-RU" sz="6000" dirty="0">
                <a:solidFill>
                  <a:srgbClr val="FFFF66"/>
                </a:solidFill>
              </a:rPr>
              <a:t> </a:t>
            </a:r>
            <a:r>
              <a:rPr lang="ru-RU" altLang="ru-RU" sz="6000" dirty="0" err="1">
                <a:solidFill>
                  <a:srgbClr val="FFFF66"/>
                </a:solidFill>
              </a:rPr>
              <a:t>людз</a:t>
            </a:r>
            <a:r>
              <a:rPr lang="en-US" altLang="ru-RU" sz="6000" dirty="0" err="1">
                <a:solidFill>
                  <a:srgbClr val="FFFF66"/>
                </a:solidFill>
              </a:rPr>
              <a:t>i</a:t>
            </a:r>
            <a:r>
              <a:rPr lang="be-BY" altLang="ru-RU" sz="6000" dirty="0">
                <a:solidFill>
                  <a:srgbClr val="FFFF66"/>
                </a:solidFill>
              </a:rPr>
              <a:t>…</a:t>
            </a:r>
            <a:endParaRPr lang="ru-RU" altLang="ru-RU" sz="6000" dirty="0">
              <a:solidFill>
                <a:srgbClr val="FFFF66"/>
              </a:solidFill>
            </a:endParaRPr>
          </a:p>
        </p:txBody>
      </p:sp>
      <p:sp>
        <p:nvSpPr>
          <p:cNvPr id="2151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57044" y="6474966"/>
            <a:ext cx="381000" cy="3810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228714" y="838268"/>
            <a:ext cx="838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dirty="0"/>
              <a:t>Что означает слово «гимн»? 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752600" y="3276604"/>
            <a:ext cx="5638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Торжественная песня.</a:t>
            </a:r>
          </a:p>
        </p:txBody>
      </p:sp>
      <p:sp>
        <p:nvSpPr>
          <p:cNvPr id="2355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266700" y="771734"/>
            <a:ext cx="8610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Назовите цвета Государственного флага Республики Беларусь.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-123" y="3305175"/>
            <a:ext cx="9143999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u-RU" altLang="ru-RU" sz="6000" dirty="0">
                <a:solidFill>
                  <a:srgbClr val="FFFF66"/>
                </a:solidFill>
              </a:rPr>
              <a:t>Красный, зелёный,  белый.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 </a:t>
            </a:r>
          </a:p>
        </p:txBody>
      </p:sp>
      <p:sp>
        <p:nvSpPr>
          <p:cNvPr id="2560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2876" y="6477000"/>
            <a:ext cx="381000" cy="3810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685706" y="304882"/>
            <a:ext cx="8153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dirty="0"/>
              <a:t>Какими цветками переплетён венок из колосьев, обрамляющий Государственный герб нашей страны? 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990694" y="1946275"/>
            <a:ext cx="7467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6000" dirty="0">
              <a:solidFill>
                <a:srgbClr val="FFFF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Клевера и льна.</a:t>
            </a:r>
          </a:p>
        </p:txBody>
      </p:sp>
      <p:sp>
        <p:nvSpPr>
          <p:cNvPr id="2765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90610" y="762070"/>
            <a:ext cx="8610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Где используют герб? 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381110" y="3505198"/>
            <a:ext cx="8229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>
                <a:solidFill>
                  <a:srgbClr val="FFFF66"/>
                </a:solidFill>
              </a:rPr>
              <a:t>На флагах, монетах, </a:t>
            </a:r>
            <a:r>
              <a:rPr lang="ru-RU" altLang="ru-RU" sz="4400" dirty="0" err="1">
                <a:solidFill>
                  <a:srgbClr val="FFFF66"/>
                </a:solidFill>
              </a:rPr>
              <a:t>печатях,официальных</a:t>
            </a:r>
            <a:r>
              <a:rPr lang="ru-RU" altLang="ru-RU" sz="4400" dirty="0">
                <a:solidFill>
                  <a:srgbClr val="FFFF66"/>
                </a:solidFill>
              </a:rPr>
              <a:t> документах. </a:t>
            </a:r>
          </a:p>
        </p:txBody>
      </p:sp>
      <p:sp>
        <p:nvSpPr>
          <p:cNvPr id="2970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9229" y="6469107"/>
            <a:ext cx="381000" cy="3810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304800" y="838268"/>
            <a:ext cx="876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dirty="0"/>
              <a:t>Что такое флагшток?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79774" y="3452448"/>
            <a:ext cx="8915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>
                <a:solidFill>
                  <a:srgbClr val="FFFF66"/>
                </a:solidFill>
              </a:rPr>
              <a:t>Флагшток — вертикальный </a:t>
            </a:r>
            <a:br>
              <a:rPr lang="ru-RU" altLang="ru-RU" sz="4400" dirty="0">
                <a:solidFill>
                  <a:srgbClr val="FFFF66"/>
                </a:solidFill>
              </a:rPr>
            </a:br>
            <a:r>
              <a:rPr lang="ru-RU" altLang="ru-RU" sz="4400" dirty="0">
                <a:solidFill>
                  <a:srgbClr val="FFFF66"/>
                </a:solidFill>
              </a:rPr>
              <a:t>шест для подъёма флага.</a:t>
            </a:r>
          </a:p>
        </p:txBody>
      </p:sp>
      <p:sp>
        <p:nvSpPr>
          <p:cNvPr id="3175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4966"/>
            <a:ext cx="381000" cy="3810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76199" y="838268"/>
            <a:ext cx="8991601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dirty="0"/>
              <a:t>Назовите государственные символы  Республики Беларусь как суверенного государства.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0" y="3581396"/>
            <a:ext cx="9144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FFFF66"/>
                </a:solidFill>
              </a:rPr>
              <a:t>Государственный флаг, Государственный герб, Государственный  гимн.</a:t>
            </a:r>
          </a:p>
        </p:txBody>
      </p:sp>
      <p:sp>
        <p:nvSpPr>
          <p:cNvPr id="3379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419100" y="762070"/>
            <a:ext cx="83058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Каким цветом обозначаются </a:t>
            </a:r>
            <a:br>
              <a:rPr lang="ru-RU" altLang="ru-RU" sz="4400" dirty="0"/>
            </a:br>
            <a:r>
              <a:rPr lang="ru-RU" altLang="ru-RU" sz="4400" dirty="0"/>
              <a:t>в календаре самые важные праздники? 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819446" y="3352802"/>
            <a:ext cx="3810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Красным.</a:t>
            </a:r>
          </a:p>
        </p:txBody>
      </p:sp>
      <p:sp>
        <p:nvSpPr>
          <p:cNvPr id="3584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324600"/>
            <a:ext cx="3810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851883" y="762070"/>
            <a:ext cx="7924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>
                <a:cs typeface="Arial" panose="020B0604020202020204" pitchFamily="34" charset="0"/>
              </a:rPr>
              <a:t>Назовите дату, когда  отмечается День знаний.</a:t>
            </a:r>
            <a:endParaRPr lang="ru-RU" altLang="ru-RU" dirty="0">
              <a:cs typeface="Arial" panose="020B0604020202020204" pitchFamily="34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2514654" y="3276604"/>
            <a:ext cx="434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1 сентября.</a:t>
            </a:r>
          </a:p>
        </p:txBody>
      </p:sp>
      <p:sp>
        <p:nvSpPr>
          <p:cNvPr id="3789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324600"/>
            <a:ext cx="3810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409700" y="3276604"/>
            <a:ext cx="6324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15 мая.</a:t>
            </a:r>
          </a:p>
        </p:txBody>
      </p:sp>
      <p:sp>
        <p:nvSpPr>
          <p:cNvPr id="3994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324600"/>
            <a:ext cx="3810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86117467-0E67-4A7E-B929-8DEAEC97F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762070"/>
            <a:ext cx="7924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>
                <a:cs typeface="Arial" panose="020B0604020202020204" pitchFamily="34" charset="0"/>
              </a:rPr>
              <a:t>Когда празднуется </a:t>
            </a:r>
            <a:br>
              <a:rPr lang="ru-RU" altLang="ru-RU" sz="4400" dirty="0">
                <a:cs typeface="Arial" panose="020B0604020202020204" pitchFamily="34" charset="0"/>
              </a:rPr>
            </a:br>
            <a:r>
              <a:rPr lang="ru-RU" altLang="ru-RU" sz="4400" dirty="0">
                <a:cs typeface="Arial" panose="020B0604020202020204" pitchFamily="34" charset="0"/>
              </a:rPr>
              <a:t>День семьи?</a:t>
            </a:r>
            <a:endParaRPr lang="ru-RU" altLang="ru-RU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229600" cy="4648200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/>
          </a:p>
        </p:txBody>
      </p:sp>
      <p:graphicFrame>
        <p:nvGraphicFramePr>
          <p:cNvPr id="5124" name="Таблица 5123"/>
          <p:cNvGraphicFramePr>
            <a:graphicFrameLocks noGrp="1"/>
          </p:cNvGraphicFramePr>
          <p:nvPr/>
        </p:nvGraphicFramePr>
        <p:xfrm>
          <a:off x="0" y="0"/>
          <a:ext cx="9296400" cy="6689725"/>
        </p:xfrm>
        <a:graphic>
          <a:graphicData uri="http://schemas.openxmlformats.org/drawingml/2006/table">
            <a:tbl>
              <a:tblPr/>
              <a:tblGrid>
                <a:gridCol w="2092325">
                  <a:extLst>
                    <a:ext uri="{9D8B030D-6E8A-4147-A177-3AD203B41FA5}">
                      <a16:colId xmlns:a16="http://schemas.microsoft.com/office/drawing/2014/main" val="4083550057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793601113"/>
                    </a:ext>
                  </a:extLst>
                </a:gridCol>
                <a:gridCol w="1084262">
                  <a:extLst>
                    <a:ext uri="{9D8B030D-6E8A-4147-A177-3AD203B41FA5}">
                      <a16:colId xmlns:a16="http://schemas.microsoft.com/office/drawing/2014/main" val="3833582977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4134268943"/>
                    </a:ext>
                  </a:extLst>
                </a:gridCol>
                <a:gridCol w="1084262">
                  <a:extLst>
                    <a:ext uri="{9D8B030D-6E8A-4147-A177-3AD203B41FA5}">
                      <a16:colId xmlns:a16="http://schemas.microsoft.com/office/drawing/2014/main" val="2084154130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59459012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1271201833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461366611"/>
                    </a:ext>
                  </a:extLst>
                </a:gridCol>
              </a:tblGrid>
              <a:tr h="150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города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3" action="ppaction://hlinksldjump"/>
                        </a:rPr>
                        <a:t>1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4" action="ppaction://hlinksldjump"/>
                        </a:rPr>
                        <a:t>2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5" action="ppaction://hlinksldjump"/>
                        </a:rPr>
                        <a:t>3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6" action="ppaction://hlinksldjump"/>
                        </a:rPr>
                        <a:t>4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7" action="ppaction://hlinksldjump"/>
                        </a:rPr>
                        <a:t>5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8" action="ppaction://hlinksldjump"/>
                        </a:rPr>
                        <a:t>6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9" action="ppaction://hlinksldjump"/>
                        </a:rPr>
                        <a:t>7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642069"/>
                  </a:ext>
                </a:extLst>
              </a:tr>
              <a:tr h="1235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символы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10" action="ppaction://hlinksldjump"/>
                        </a:rPr>
                        <a:t>1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11" action="ppaction://hlinksldjump"/>
                        </a:rPr>
                        <a:t>2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12" action="ppaction://hlinksldjump"/>
                        </a:rPr>
                        <a:t>3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13" action="ppaction://hlinksldjump"/>
                        </a:rPr>
                        <a:t>4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14" action="ppaction://hlinksldjump"/>
                        </a:rPr>
                        <a:t>5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15" action="ppaction://hlinksldjump"/>
                        </a:rPr>
                        <a:t>6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16" action="ppaction://hlinksldjump"/>
                        </a:rPr>
                        <a:t>7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04914"/>
                  </a:ext>
                </a:extLst>
              </a:tr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праздники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17" action="ppaction://hlinksldjump"/>
                        </a:rPr>
                        <a:t>1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18" action="ppaction://hlinksldjump"/>
                        </a:rPr>
                        <a:t>2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19" action="ppaction://hlinksldjump"/>
                        </a:rPr>
                        <a:t>3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20" action="ppaction://hlinksldjump"/>
                        </a:rPr>
                        <a:t>4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21" action="ppaction://hlinksldjump"/>
                        </a:rPr>
                        <a:t>5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22" action="ppaction://hlinksldjump"/>
                        </a:rPr>
                        <a:t>6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23" action="ppaction://hlinksldjump"/>
                        </a:rPr>
                        <a:t>7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993724"/>
                  </a:ext>
                </a:extLst>
              </a:tr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имена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24" action="ppaction://hlinksldjump"/>
                        </a:rPr>
                        <a:t>1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25" action="ppaction://hlinksldjump"/>
                        </a:rPr>
                        <a:t>2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26" action="ppaction://hlinksldjump"/>
                        </a:rPr>
                        <a:t>3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27" action="ppaction://hlinksldjump"/>
                        </a:rPr>
                        <a:t>4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28" action="ppaction://hlinksldjump"/>
                        </a:rPr>
                        <a:t>5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29" action="ppaction://hlinksldjump"/>
                        </a:rPr>
                        <a:t>6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30" action="ppaction://hlinksldjump"/>
                        </a:rPr>
                        <a:t>7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36008"/>
                  </a:ext>
                </a:extLst>
              </a:tr>
              <a:tr h="150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    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31" action="ppaction://hlinksldjump"/>
                        </a:rPr>
                        <a:t>1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32" action="ppaction://hlinksldjump"/>
                        </a:rPr>
                        <a:t>2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33" action="ppaction://hlinksldjump"/>
                        </a:rPr>
                        <a:t>3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34" action="ppaction://hlinksldjump"/>
                        </a:rPr>
                        <a:t>4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35" action="ppaction://hlinksldjump"/>
                        </a:rPr>
                        <a:t>5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36" action="ppaction://hlinksldjump"/>
                        </a:rPr>
                        <a:t>6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6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hlinkClick r:id="rId37" action="ppaction://hlinksldjump"/>
                        </a:rPr>
                        <a:t>7</a:t>
                      </a:r>
                      <a:endParaRPr kumimoji="0" lang="ru-RU" altLang="ru-RU" sz="6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96726"/>
                  </a:ext>
                </a:extLst>
              </a:tr>
            </a:tbl>
          </a:graphicData>
        </a:graphic>
      </p:graphicFrame>
      <p:sp>
        <p:nvSpPr>
          <p:cNvPr id="5180" name="Text Box 159"/>
          <p:cNvSpPr txBox="1">
            <a:spLocks noChangeArrowheads="1"/>
          </p:cNvSpPr>
          <p:nvPr/>
        </p:nvSpPr>
        <p:spPr bwMode="auto">
          <a:xfrm>
            <a:off x="2286000" y="7696200"/>
            <a:ext cx="6096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6600"/>
          </a:p>
        </p:txBody>
      </p:sp>
      <p:sp>
        <p:nvSpPr>
          <p:cNvPr id="5181" name="Text Box 165"/>
          <p:cNvSpPr txBox="1">
            <a:spLocks noChangeArrowheads="1"/>
          </p:cNvSpPr>
          <p:nvPr/>
        </p:nvSpPr>
        <p:spPr bwMode="auto">
          <a:xfrm>
            <a:off x="-1447800" y="1219200"/>
            <a:ext cx="3048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153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8 Марта — День женщин, </a:t>
            </a:r>
            <a:br>
              <a:rPr lang="ru-RU" altLang="ru-RU" sz="4400" dirty="0"/>
            </a:br>
            <a:r>
              <a:rPr lang="ru-RU" altLang="ru-RU" sz="4400" dirty="0"/>
              <a:t>а 14 октября — День … .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209862" y="3276604"/>
            <a:ext cx="528796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u-RU" altLang="ru-RU" sz="6000" dirty="0">
                <a:solidFill>
                  <a:srgbClr val="FFFF66"/>
                </a:solidFill>
              </a:rPr>
              <a:t>День матери.</a:t>
            </a:r>
          </a:p>
          <a:p>
            <a:pPr eaLnBrk="1" hangingPunct="1">
              <a:spcBef>
                <a:spcPct val="50000"/>
              </a:spcBef>
            </a:pPr>
            <a:endParaRPr lang="ru-RU" altLang="ru-RU" sz="6000" dirty="0">
              <a:solidFill>
                <a:srgbClr val="FFFF66"/>
              </a:solidFill>
            </a:endParaRPr>
          </a:p>
        </p:txBody>
      </p:sp>
      <p:sp>
        <p:nvSpPr>
          <p:cNvPr id="4199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324600"/>
            <a:ext cx="3810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0" y="762070"/>
            <a:ext cx="89154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Что общего у группы живущих вместе родственников </a:t>
            </a:r>
            <a:br>
              <a:rPr lang="ru-RU" altLang="ru-RU" sz="4400" dirty="0"/>
            </a:br>
            <a:r>
              <a:rPr lang="ru-RU" altLang="ru-RU" sz="4400" dirty="0"/>
              <a:t>и праздничного дня 15 мая? 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62100" y="3276604"/>
            <a:ext cx="7772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«Семья».</a:t>
            </a:r>
          </a:p>
        </p:txBody>
      </p:sp>
      <p:sp>
        <p:nvSpPr>
          <p:cNvPr id="4403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88298" y="6324600"/>
            <a:ext cx="3810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609704" y="228684"/>
            <a:ext cx="80772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Как называется Основной Закон белорусского государства, который был принят 15 марта 1994 года?  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09704" y="3505198"/>
            <a:ext cx="82296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>
                <a:solidFill>
                  <a:srgbClr val="FFFF66"/>
                </a:solidFill>
              </a:rPr>
              <a:t>Конституция Республики Беларусь.  </a:t>
            </a:r>
          </a:p>
        </p:txBody>
      </p:sp>
      <p:sp>
        <p:nvSpPr>
          <p:cNvPr id="4608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4852" y="6324600"/>
            <a:ext cx="3810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228600" y="369958"/>
            <a:ext cx="8686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dirty="0"/>
              <a:t>Почему День Независимости Республики Беларусь празднуется </a:t>
            </a:r>
            <a:br>
              <a:rPr lang="ru-RU" altLang="ru-RU" sz="3600" dirty="0"/>
            </a:br>
            <a:r>
              <a:rPr lang="ru-RU" altLang="ru-RU" sz="3600" dirty="0"/>
              <a:t>3 июля? </a:t>
            </a:r>
            <a:r>
              <a:rPr lang="ru-RU" altLang="ru-RU" sz="3600" dirty="0">
                <a:latin typeface="Times New Roman" panose="02020603050405020304" pitchFamily="18" charset="0"/>
              </a:rPr>
              <a:t> </a:t>
            </a:r>
            <a:endParaRPr lang="ru-RU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57200" y="2851434"/>
            <a:ext cx="84582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>
                <a:solidFill>
                  <a:srgbClr val="FFFF66"/>
                </a:solidFill>
                <a:cs typeface="Arial" panose="020B0604020202020204" pitchFamily="34" charset="0"/>
              </a:rPr>
              <a:t>3 июля 1944 года — день освобождения города Минска от немецко-фашистских захватчиков.</a:t>
            </a:r>
          </a:p>
        </p:txBody>
      </p:sp>
      <p:sp>
        <p:nvSpPr>
          <p:cNvPr id="4813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324600"/>
            <a:ext cx="3810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533400" y="762070"/>
            <a:ext cx="8305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Как зовут Президента Республики Беларусь? 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171700" y="3452456"/>
            <a:ext cx="4800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800" dirty="0">
                <a:solidFill>
                  <a:srgbClr val="FFFF66"/>
                </a:solidFill>
              </a:rPr>
              <a:t>Александр Григорьевич Лукашенко.</a:t>
            </a:r>
          </a:p>
        </p:txBody>
      </p:sp>
      <p:sp>
        <p:nvSpPr>
          <p:cNvPr id="5018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00800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6"/>
          <p:cNvSpPr txBox="1">
            <a:spLocks noChangeArrowheads="1"/>
          </p:cNvSpPr>
          <p:nvPr/>
        </p:nvSpPr>
        <p:spPr bwMode="auto">
          <a:xfrm>
            <a:off x="7831" y="762070"/>
            <a:ext cx="9144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Классики белорусской литературы — Янка Купала и … . 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2286060" y="3429000"/>
            <a:ext cx="48005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800" dirty="0" err="1">
                <a:solidFill>
                  <a:srgbClr val="FFFF66"/>
                </a:solidFill>
              </a:rPr>
              <a:t>Якуб</a:t>
            </a:r>
            <a:r>
              <a:rPr lang="ru-RU" altLang="ru-RU" sz="4800" dirty="0">
                <a:solidFill>
                  <a:srgbClr val="FFFF66"/>
                </a:solidFill>
              </a:rPr>
              <a:t> Колас.</a:t>
            </a:r>
          </a:p>
        </p:txBody>
      </p:sp>
      <p:sp>
        <p:nvSpPr>
          <p:cNvPr id="5223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53125" y="6400800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6"/>
          <p:cNvSpPr txBox="1">
            <a:spLocks noChangeArrowheads="1"/>
          </p:cNvSpPr>
          <p:nvPr/>
        </p:nvSpPr>
        <p:spPr bwMode="auto">
          <a:xfrm>
            <a:off x="0" y="381000"/>
            <a:ext cx="9144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dirty="0">
                <a:cs typeface="Arial" panose="020B0604020202020204" pitchFamily="34" charset="0"/>
              </a:rPr>
              <a:t>Белорусский байдарочник, олимпийский чемпион, семикратный чемпион мира, заслуженный мастер спорта Республики Беларусь, кавалер орденов Отечества </a:t>
            </a:r>
            <a:r>
              <a:rPr lang="en-US" altLang="ru-RU" sz="4000" dirty="0">
                <a:cs typeface="Arial" panose="020B0604020202020204" pitchFamily="34" charset="0"/>
              </a:rPr>
              <a:t>II </a:t>
            </a:r>
            <a:r>
              <a:rPr lang="ru-RU" altLang="ru-RU" sz="4000" dirty="0">
                <a:cs typeface="Arial" panose="020B0604020202020204" pitchFamily="34" charset="0"/>
              </a:rPr>
              <a:t>и </a:t>
            </a:r>
            <a:r>
              <a:rPr lang="en-US" altLang="ru-RU" sz="4000" dirty="0">
                <a:cs typeface="Arial" panose="020B0604020202020204" pitchFamily="34" charset="0"/>
              </a:rPr>
              <a:t>III</a:t>
            </a:r>
            <a:r>
              <a:rPr lang="ru-RU" altLang="ru-RU" sz="4000" dirty="0">
                <a:cs typeface="Arial" panose="020B0604020202020204" pitchFamily="34" charset="0"/>
              </a:rPr>
              <a:t> степени.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81110" y="4876762"/>
            <a:ext cx="853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800" dirty="0">
                <a:solidFill>
                  <a:srgbClr val="FFFF66"/>
                </a:solidFill>
                <a:cs typeface="Arial" panose="020B0604020202020204" pitchFamily="34" charset="0"/>
              </a:rPr>
              <a:t>Роман Петрушенко.</a:t>
            </a:r>
          </a:p>
        </p:txBody>
      </p:sp>
      <p:sp>
        <p:nvSpPr>
          <p:cNvPr id="5427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00800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230556" y="762804"/>
            <a:ext cx="8915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dirty="0"/>
              <a:t>Автор </a:t>
            </a:r>
            <a:br>
              <a:rPr lang="ru-RU" altLang="ru-RU" sz="4000" dirty="0"/>
            </a:br>
            <a:r>
              <a:rPr lang="ru-RU" altLang="ru-RU" sz="4000" dirty="0"/>
              <a:t>«Малой подорожной книжки». </a:t>
            </a:r>
            <a:endParaRPr lang="ru-RU" alt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914400" y="3429000"/>
            <a:ext cx="7543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5400" dirty="0">
                <a:solidFill>
                  <a:srgbClr val="FFFF66"/>
                </a:solidFill>
              </a:rPr>
              <a:t>Франциск Скорина.</a:t>
            </a:r>
          </a:p>
        </p:txBody>
      </p:sp>
      <p:sp>
        <p:nvSpPr>
          <p:cNvPr id="5632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53133" y="6400800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6"/>
          <p:cNvSpPr txBox="1">
            <a:spLocks noChangeArrowheads="1"/>
          </p:cNvSpPr>
          <p:nvPr/>
        </p:nvSpPr>
        <p:spPr bwMode="auto">
          <a:xfrm>
            <a:off x="228600" y="804810"/>
            <a:ext cx="89154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В каком городе родились Евфросиния Полоцкая </a:t>
            </a:r>
            <a:br>
              <a:rPr lang="ru-RU" altLang="ru-RU" sz="4400" dirty="0"/>
            </a:br>
            <a:r>
              <a:rPr lang="ru-RU" altLang="ru-RU" sz="4400" dirty="0"/>
              <a:t>и </a:t>
            </a:r>
            <a:r>
              <a:rPr lang="ru-RU" altLang="ru-RU" sz="4400" dirty="0" err="1"/>
              <a:t>Симеон</a:t>
            </a:r>
            <a:r>
              <a:rPr lang="ru-RU" altLang="ru-RU" sz="4400" dirty="0"/>
              <a:t> Полоцкий? </a:t>
            </a:r>
            <a:r>
              <a:rPr lang="ru-RU" altLang="ru-RU" sz="4400" dirty="0">
                <a:latin typeface="Times New Roman" panose="02020603050405020304" pitchFamily="18" charset="0"/>
              </a:rPr>
              <a:t>  </a:t>
            </a:r>
            <a:endParaRPr lang="ru-RU" alt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645752" y="2133634"/>
            <a:ext cx="8001000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5400" dirty="0">
              <a:solidFill>
                <a:srgbClr val="FFFF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5400" dirty="0">
                <a:solidFill>
                  <a:srgbClr val="FFFF66"/>
                </a:solidFill>
              </a:rPr>
              <a:t>В городе Полоцке.</a:t>
            </a:r>
            <a:endParaRPr lang="ru-RU" altLang="ru-RU" sz="6000" dirty="0">
              <a:solidFill>
                <a:srgbClr val="FFFF66"/>
              </a:solidFill>
            </a:endParaRPr>
          </a:p>
        </p:txBody>
      </p:sp>
      <p:sp>
        <p:nvSpPr>
          <p:cNvPr id="5837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00800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5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6"/>
          <p:cNvSpPr txBox="1">
            <a:spLocks noChangeArrowheads="1"/>
          </p:cNvSpPr>
          <p:nvPr/>
        </p:nvSpPr>
        <p:spPr bwMode="auto">
          <a:xfrm>
            <a:off x="0" y="838268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u-RU" altLang="ru-RU" sz="4000" dirty="0"/>
              <a:t>Назовите авторов текста Государственного гимна </a:t>
            </a:r>
            <a:br>
              <a:rPr lang="ru-RU" altLang="ru-RU" sz="4000" dirty="0"/>
            </a:br>
            <a:r>
              <a:rPr lang="ru-RU" altLang="ru-RU" sz="4000" dirty="0"/>
              <a:t>Республики Беларусь.</a:t>
            </a:r>
            <a:endParaRPr lang="ru-RU" altLang="ru-RU" sz="1600" dirty="0"/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990694" y="3434870"/>
            <a:ext cx="7543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>
                <a:solidFill>
                  <a:srgbClr val="FFFF66"/>
                </a:solidFill>
              </a:rPr>
              <a:t>Михаил Климкович, Владимир </a:t>
            </a:r>
            <a:r>
              <a:rPr lang="ru-RU" altLang="ru-RU" sz="4400" dirty="0" err="1">
                <a:solidFill>
                  <a:srgbClr val="FFFF66"/>
                </a:solidFill>
              </a:rPr>
              <a:t>Каризна</a:t>
            </a:r>
            <a:r>
              <a:rPr lang="ru-RU" altLang="ru-RU" sz="4400" dirty="0">
                <a:solidFill>
                  <a:srgbClr val="FFFF66"/>
                </a:solidFill>
              </a:rPr>
              <a:t>, </a:t>
            </a:r>
            <a:br>
              <a:rPr lang="ru-RU" altLang="ru-RU" sz="4400" dirty="0">
                <a:solidFill>
                  <a:srgbClr val="FFFF66"/>
                </a:solidFill>
              </a:rPr>
            </a:br>
            <a:r>
              <a:rPr lang="ru-RU" altLang="ru-RU" sz="4400" dirty="0">
                <a:solidFill>
                  <a:srgbClr val="FFFF66"/>
                </a:solidFill>
              </a:rPr>
              <a:t>Нестор Соколовский.</a:t>
            </a:r>
          </a:p>
        </p:txBody>
      </p:sp>
      <p:sp>
        <p:nvSpPr>
          <p:cNvPr id="6042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00800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0" y="838200"/>
            <a:ext cx="8915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/>
              <a:t>Главный город </a:t>
            </a:r>
            <a:r>
              <a:rPr lang="be-BY" altLang="ru-RU" sz="4000"/>
              <a:t>страны</a:t>
            </a:r>
            <a:r>
              <a:rPr lang="ru-RU" altLang="ru-RU" sz="4000"/>
              <a:t>.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752600" y="3355181"/>
            <a:ext cx="5638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00"/>
                </a:solidFill>
              </a:rPr>
              <a:t>Столица. </a:t>
            </a:r>
          </a:p>
        </p:txBody>
      </p:sp>
      <p:sp>
        <p:nvSpPr>
          <p:cNvPr id="717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396818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2800" dirty="0"/>
          </a:p>
          <a:p>
            <a:pPr algn="ctr" eaLnBrk="1" hangingPunct="1">
              <a:spcBef>
                <a:spcPct val="50000"/>
              </a:spcBef>
            </a:pPr>
            <a:r>
              <a:rPr lang="ru-RU" altLang="ru-RU" sz="3600" dirty="0"/>
              <a:t>Четырехкратная чемпионка, серебряный и бронзовый призёр Олимпийских игр, двукратная чемпионка мира, победительница и призёр этапов Кубка мира, заслуженный мастер спорта, </a:t>
            </a:r>
            <a:br>
              <a:rPr lang="ru-RU" altLang="ru-RU" sz="3600" dirty="0"/>
            </a:br>
            <a:r>
              <a:rPr lang="ru-RU" altLang="ru-RU" sz="3600" dirty="0"/>
              <a:t>Герой Беларуси. 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685902" y="4648168"/>
            <a:ext cx="8229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u-RU" altLang="ru-RU" sz="6000" dirty="0">
                <a:solidFill>
                  <a:srgbClr val="FFFF66"/>
                </a:solidFill>
              </a:rPr>
              <a:t>Дарья </a:t>
            </a:r>
            <a:r>
              <a:rPr lang="ru-RU" altLang="ru-RU" sz="6000" dirty="0" err="1">
                <a:solidFill>
                  <a:srgbClr val="FFFF66"/>
                </a:solidFill>
              </a:rPr>
              <a:t>Домрачева</a:t>
            </a:r>
            <a:r>
              <a:rPr lang="ru-RU" altLang="ru-RU" sz="6000" dirty="0">
                <a:solidFill>
                  <a:srgbClr val="FFFF66"/>
                </a:solidFill>
              </a:rPr>
              <a:t>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6000" dirty="0">
              <a:solidFill>
                <a:srgbClr val="FFFF66"/>
              </a:solidFill>
            </a:endParaRPr>
          </a:p>
        </p:txBody>
      </p:sp>
      <p:sp>
        <p:nvSpPr>
          <p:cNvPr id="6247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53125" y="6387047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6"/>
          <p:cNvSpPr txBox="1">
            <a:spLocks noChangeArrowheads="1"/>
          </p:cNvSpPr>
          <p:nvPr/>
        </p:nvSpPr>
        <p:spPr bwMode="auto">
          <a:xfrm>
            <a:off x="304808" y="762070"/>
            <a:ext cx="8534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Беларусь — страна рек и озёр. Поэтому её называют … 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495580" y="3288877"/>
            <a:ext cx="41528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u-RU" altLang="ru-RU" sz="6000" dirty="0">
                <a:solidFill>
                  <a:srgbClr val="FFFF66"/>
                </a:solidFill>
              </a:rPr>
              <a:t>Синеокая.</a:t>
            </a:r>
          </a:p>
        </p:txBody>
      </p:sp>
      <p:sp>
        <p:nvSpPr>
          <p:cNvPr id="6451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6"/>
          <p:cNvSpPr txBox="1">
            <a:spLocks noChangeArrowheads="1"/>
          </p:cNvSpPr>
          <p:nvPr/>
        </p:nvSpPr>
        <p:spPr bwMode="auto">
          <a:xfrm>
            <a:off x="76318" y="838268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dirty="0"/>
              <a:t>Сколько морей омывает </a:t>
            </a:r>
            <a:br>
              <a:rPr lang="ru-RU" altLang="ru-RU" sz="4000" dirty="0"/>
            </a:br>
            <a:r>
              <a:rPr lang="ru-RU" altLang="ru-RU" sz="4000" dirty="0"/>
              <a:t>берега Беларуси?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0" y="3276604"/>
            <a:ext cx="8915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0.</a:t>
            </a:r>
          </a:p>
        </p:txBody>
      </p:sp>
      <p:sp>
        <p:nvSpPr>
          <p:cNvPr id="6656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6925" y="6324600"/>
            <a:ext cx="4572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6"/>
          <p:cNvSpPr txBox="1">
            <a:spLocks noChangeArrowheads="1"/>
          </p:cNvSpPr>
          <p:nvPr/>
        </p:nvSpPr>
        <p:spPr bwMode="auto">
          <a:xfrm>
            <a:off x="1104900" y="762070"/>
            <a:ext cx="69342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Где находится резиденция </a:t>
            </a:r>
            <a:br>
              <a:rPr lang="ru-RU" altLang="ru-RU" sz="4400" dirty="0"/>
            </a:br>
            <a:r>
              <a:rPr lang="ru-RU" altLang="ru-RU" sz="4400" dirty="0"/>
              <a:t>Деда Мороза?</a:t>
            </a:r>
            <a:endParaRPr lang="ru-RU" altLang="ru-RU" dirty="0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609600" y="3352800"/>
            <a:ext cx="853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В Беловежской пуще.</a:t>
            </a:r>
          </a:p>
        </p:txBody>
      </p:sp>
      <p:sp>
        <p:nvSpPr>
          <p:cNvPr id="6861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6"/>
          <p:cNvSpPr txBox="1">
            <a:spLocks noChangeArrowheads="1"/>
          </p:cNvSpPr>
          <p:nvPr/>
        </p:nvSpPr>
        <p:spPr bwMode="auto">
          <a:xfrm>
            <a:off x="0" y="685872"/>
            <a:ext cx="9067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800" dirty="0"/>
              <a:t>Какое животное напоминает контур нашей страны </a:t>
            </a:r>
            <a:br>
              <a:rPr lang="ru-RU" altLang="ru-RU" sz="4800" dirty="0"/>
            </a:br>
            <a:r>
              <a:rPr lang="ru-RU" altLang="ru-RU" sz="4800" dirty="0"/>
              <a:t>на карте?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2667050" y="2362228"/>
            <a:ext cx="4038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4800" dirty="0">
              <a:solidFill>
                <a:srgbClr val="FFFF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800" dirty="0">
                <a:solidFill>
                  <a:srgbClr val="FFFF66"/>
                </a:solidFill>
              </a:rPr>
              <a:t>Зубра.</a:t>
            </a:r>
          </a:p>
        </p:txBody>
      </p:sp>
      <p:sp>
        <p:nvSpPr>
          <p:cNvPr id="7066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6"/>
          <p:cNvSpPr txBox="1">
            <a:spLocks noChangeArrowheads="1"/>
          </p:cNvSpPr>
          <p:nvPr/>
        </p:nvSpPr>
        <p:spPr bwMode="auto">
          <a:xfrm>
            <a:off x="39087" y="733455"/>
            <a:ext cx="8763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Хищник на гербе </a:t>
            </a:r>
            <a:br>
              <a:rPr lang="ru-RU" altLang="ru-RU" sz="4400" dirty="0"/>
            </a:br>
            <a:r>
              <a:rPr lang="ru-RU" altLang="ru-RU" sz="4400" dirty="0"/>
              <a:t>города Гомеля.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33400" y="3429000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5400" dirty="0">
                <a:solidFill>
                  <a:srgbClr val="FFFF66"/>
                </a:solidFill>
              </a:rPr>
              <a:t>Рысь.</a:t>
            </a:r>
          </a:p>
        </p:txBody>
      </p:sp>
      <p:sp>
        <p:nvSpPr>
          <p:cNvPr id="7271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6"/>
          <p:cNvSpPr txBox="1">
            <a:spLocks noChangeArrowheads="1"/>
          </p:cNvSpPr>
          <p:nvPr/>
        </p:nvSpPr>
        <p:spPr bwMode="auto">
          <a:xfrm>
            <a:off x="914496" y="762070"/>
            <a:ext cx="6781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Самое глубокое озеро </a:t>
            </a:r>
            <a:br>
              <a:rPr lang="ru-RU" altLang="ru-RU" sz="4400" dirty="0"/>
            </a:br>
            <a:r>
              <a:rPr lang="ru-RU" altLang="ru-RU" sz="4400" dirty="0"/>
              <a:t>в Беларуси.</a:t>
            </a:r>
            <a:endParaRPr lang="ru-RU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762100" y="3352802"/>
            <a:ext cx="7467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5400" dirty="0">
                <a:solidFill>
                  <a:srgbClr val="FFFF66"/>
                </a:solidFill>
              </a:rPr>
              <a:t>Долгое.</a:t>
            </a:r>
          </a:p>
        </p:txBody>
      </p:sp>
      <p:sp>
        <p:nvSpPr>
          <p:cNvPr id="7475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8644" y="6326470"/>
            <a:ext cx="4572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211029" y="838268"/>
            <a:ext cx="8915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dirty="0"/>
              <a:t>Самое большое по площади</a:t>
            </a:r>
            <a:br>
              <a:rPr lang="ru-RU" altLang="ru-RU" sz="4000" dirty="0"/>
            </a:br>
            <a:r>
              <a:rPr lang="ru-RU" altLang="ru-RU" sz="4000" dirty="0"/>
              <a:t>озеро в Беларуси.</a:t>
            </a:r>
            <a:endParaRPr lang="ru-RU" alt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1143000" y="3362354"/>
            <a:ext cx="7239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5400" dirty="0">
                <a:solidFill>
                  <a:srgbClr val="FFFF66"/>
                </a:solidFill>
              </a:rPr>
              <a:t>Нарочь.</a:t>
            </a:r>
          </a:p>
        </p:txBody>
      </p:sp>
      <p:sp>
        <p:nvSpPr>
          <p:cNvPr id="7680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WordArt 7"/>
          <p:cNvSpPr>
            <a:spLocks noChangeArrowheads="1" noChangeShapeType="1" noTextEdit="1"/>
          </p:cNvSpPr>
          <p:nvPr/>
        </p:nvSpPr>
        <p:spPr bwMode="auto">
          <a:xfrm>
            <a:off x="533506" y="1981238"/>
            <a:ext cx="7696200" cy="4343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be-BY" sz="80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Book Antiqua" panose="02040602050305030304" pitchFamily="18" charset="0"/>
              </a:rPr>
              <a:t>МОЛОДЦЫ !</a:t>
            </a:r>
            <a:endParaRPr lang="en-US" sz="80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788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4800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114300" y="838268"/>
            <a:ext cx="8915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dirty="0"/>
              <a:t>Этот вид транспорта в нашей стране есть только в Минске. 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019300" y="3276604"/>
            <a:ext cx="5105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00"/>
                </a:solidFill>
              </a:rPr>
              <a:t>Метро.</a:t>
            </a:r>
            <a:r>
              <a:rPr lang="ru-RU" altLang="ru-RU" sz="66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922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00800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0" y="838268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dirty="0"/>
              <a:t>Город Беларуси, расположенный </a:t>
            </a:r>
            <a:br>
              <a:rPr lang="ru-RU" altLang="ru-RU" sz="4000" dirty="0"/>
            </a:br>
            <a:r>
              <a:rPr lang="ru-RU" altLang="ru-RU" sz="4000" dirty="0"/>
              <a:t>на реке </a:t>
            </a:r>
            <a:r>
              <a:rPr lang="ru-RU" altLang="ru-RU" sz="4000" dirty="0" err="1"/>
              <a:t>Сож</a:t>
            </a:r>
            <a:r>
              <a:rPr lang="ru-RU" altLang="ru-RU" sz="4000" dirty="0"/>
              <a:t>.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0" y="3352802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00"/>
                </a:solidFill>
              </a:rPr>
              <a:t>Гомель.</a:t>
            </a:r>
          </a:p>
        </p:txBody>
      </p:sp>
      <p:sp>
        <p:nvSpPr>
          <p:cNvPr id="1127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00800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3643" y="778669"/>
            <a:ext cx="9144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Этот международный </a:t>
            </a:r>
            <a:br>
              <a:rPr lang="ru-RU" altLang="ru-RU" sz="4400" dirty="0"/>
            </a:br>
            <a:r>
              <a:rPr lang="ru-RU" altLang="ru-RU" sz="4400" dirty="0"/>
              <a:t>фестиваль искусств </a:t>
            </a:r>
            <a:br>
              <a:rPr lang="ru-RU" altLang="ru-RU" sz="4400" dirty="0"/>
            </a:br>
            <a:r>
              <a:rPr lang="ru-RU" altLang="ru-RU" sz="4400" dirty="0"/>
              <a:t>проходит в Витебске.</a:t>
            </a:r>
            <a:endParaRPr lang="ru-RU" altLang="ru-RU" dirty="0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7286" y="3352802"/>
            <a:ext cx="913035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Славянский базар.</a:t>
            </a:r>
          </a:p>
        </p:txBody>
      </p:sp>
      <p:sp>
        <p:nvSpPr>
          <p:cNvPr id="1331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00800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14300" y="762070"/>
            <a:ext cx="89154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>
                <a:latin typeface="Calibri" panose="020F0502020204030204" pitchFamily="34" charset="0"/>
              </a:rPr>
              <a:t>22 июня 1941 года это </a:t>
            </a:r>
            <a:br>
              <a:rPr lang="ru-RU" altLang="ru-RU" sz="4400" dirty="0">
                <a:latin typeface="Calibri" panose="020F0502020204030204" pitchFamily="34" charset="0"/>
              </a:rPr>
            </a:br>
            <a:r>
              <a:rPr lang="ru-RU" altLang="ru-RU" sz="4400" dirty="0">
                <a:latin typeface="Calibri" panose="020F0502020204030204" pitchFamily="34" charset="0"/>
              </a:rPr>
              <a:t>уникальное сооружение </a:t>
            </a:r>
            <a:br>
              <a:rPr lang="ru-RU" altLang="ru-RU" sz="4400" dirty="0">
                <a:latin typeface="Calibri" panose="020F0502020204030204" pitchFamily="34" charset="0"/>
              </a:rPr>
            </a:br>
            <a:r>
              <a:rPr lang="ru-RU" altLang="ru-RU" sz="4400" dirty="0">
                <a:latin typeface="Calibri" panose="020F0502020204030204" pitchFamily="34" charset="0"/>
              </a:rPr>
              <a:t>первым приняло удар врага.</a:t>
            </a:r>
            <a:endParaRPr lang="ru-RU" altLang="ru-RU" dirty="0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876300" y="3352802"/>
            <a:ext cx="8077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Брестская крепость.</a:t>
            </a:r>
          </a:p>
        </p:txBody>
      </p:sp>
      <p:sp>
        <p:nvSpPr>
          <p:cNvPr id="1536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00800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228714" y="381080"/>
            <a:ext cx="9067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dirty="0"/>
              <a:t>Исторические названия </a:t>
            </a:r>
            <a:r>
              <a:rPr lang="ru-RU" altLang="ru-RU" sz="3600" i="1" dirty="0" err="1"/>
              <a:t>Городень</a:t>
            </a:r>
            <a:r>
              <a:rPr lang="ru-RU" altLang="ru-RU" sz="3600" dirty="0"/>
              <a:t>, </a:t>
            </a:r>
            <a:r>
              <a:rPr lang="ru-RU" altLang="ru-RU" sz="3600" i="1" dirty="0"/>
              <a:t>Городня</a:t>
            </a:r>
            <a:r>
              <a:rPr lang="ru-RU" altLang="ru-RU" sz="3600" dirty="0"/>
              <a:t>, как и слово </a:t>
            </a:r>
            <a:r>
              <a:rPr lang="ru-RU" altLang="ru-RU" sz="3600" i="1" dirty="0"/>
              <a:t>город,</a:t>
            </a:r>
            <a:r>
              <a:rPr lang="ru-RU" altLang="ru-RU" sz="3600" dirty="0"/>
              <a:t> </a:t>
            </a:r>
            <a:br>
              <a:rPr lang="ru-RU" altLang="ru-RU" sz="3600" dirty="0"/>
            </a:br>
            <a:r>
              <a:rPr lang="ru-RU" altLang="ru-RU" sz="3600" dirty="0"/>
              <a:t>обозначают огражденное место, укрепленное поселение. </a:t>
            </a:r>
            <a:br>
              <a:rPr lang="ru-RU" altLang="ru-RU" sz="3600" dirty="0"/>
            </a:br>
            <a:r>
              <a:rPr lang="ru-RU" altLang="ru-RU" sz="3600" dirty="0"/>
              <a:t>Назовите современный город. 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743200" y="3312388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Гродно.</a:t>
            </a:r>
          </a:p>
        </p:txBody>
      </p:sp>
      <p:sp>
        <p:nvSpPr>
          <p:cNvPr id="1741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00800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0" y="762070"/>
            <a:ext cx="9144000" cy="220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Этот курган, согласно легенде, дал название городу </a:t>
            </a:r>
            <a:r>
              <a:rPr lang="ru-RU" altLang="ru-RU" sz="4400" b="1" dirty="0">
                <a:latin typeface="Times New Roman" panose="02020603050405020304" pitchFamily="18" charset="0"/>
              </a:rPr>
              <a:t>—</a:t>
            </a:r>
            <a:r>
              <a:rPr lang="ru-RU" altLang="ru-RU" sz="4400" dirty="0"/>
              <a:t> одному </a:t>
            </a:r>
            <a:br>
              <a:rPr lang="ru-RU" altLang="ru-RU" sz="4400" dirty="0"/>
            </a:br>
            <a:r>
              <a:rPr lang="ru-RU" altLang="ru-RU" sz="4400" dirty="0"/>
              <a:t>из областных центров.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62100" y="3349253"/>
            <a:ext cx="7848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 dirty="0">
                <a:solidFill>
                  <a:srgbClr val="FFFF66"/>
                </a:solidFill>
              </a:rPr>
              <a:t>Могила льва.</a:t>
            </a:r>
          </a:p>
        </p:txBody>
      </p:sp>
      <p:sp>
        <p:nvSpPr>
          <p:cNvPr id="1946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00800"/>
            <a:ext cx="381000" cy="457200"/>
          </a:xfrm>
          <a:prstGeom prst="actionButtonReturn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466</Words>
  <Application>Microsoft Office PowerPoint</Application>
  <PresentationFormat>Экран (4:3)</PresentationFormat>
  <Paragraphs>156</Paragraphs>
  <Slides>39</Slides>
  <Notes>39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6" baseType="lpstr">
      <vt:lpstr>Arial</vt:lpstr>
      <vt:lpstr>Book Antiqua</vt:lpstr>
      <vt:lpstr>Calibri</vt:lpstr>
      <vt:lpstr>Courier New</vt:lpstr>
      <vt:lpstr>Times New Roman</vt:lpstr>
      <vt:lpstr>Wingdings</vt:lpstr>
      <vt:lpstr>Тема Office</vt:lpstr>
      <vt:lpstr>     Своя игра     Беларусь — моя страна!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</dc:creator>
  <cp:lastModifiedBy>HP</cp:lastModifiedBy>
  <cp:revision>164</cp:revision>
  <dcterms:created xsi:type="dcterms:W3CDTF">2023-06-12T10:47:32Z</dcterms:created>
  <dcterms:modified xsi:type="dcterms:W3CDTF">2023-06-15T19:39:04Z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ICV">
    <vt:lpwstr>93E3686614D147B5AACC86C7B67881F3</vt:lpwstr>
  </property>
  <property fmtid="{D5CDD505-2E9C-101B-9397-08002B2CF9AE}" pid="4" name="KSOProductBuildVer">
    <vt:lpwstr>1049-11.2.0.11537</vt:lpwstr>
  </property>
</Properties>
</file>