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73" r:id="rId2"/>
    <p:sldId id="274" r:id="rId3"/>
    <p:sldId id="256" r:id="rId4"/>
    <p:sldId id="257" r:id="rId5"/>
    <p:sldId id="275" r:id="rId6"/>
    <p:sldId id="276" r:id="rId7"/>
    <p:sldId id="277" r:id="rId8"/>
    <p:sldId id="278" r:id="rId9"/>
    <p:sldId id="280" r:id="rId10"/>
    <p:sldId id="272" r:id="rId11"/>
    <p:sldId id="271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79014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46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572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9633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dsovet.su/load/397-1-0-3509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hatyn.by/ru/memorial/galereya" TargetMode="External"/><Relationship Id="rId5" Type="http://schemas.openxmlformats.org/officeDocument/2006/relationships/hyperlink" Target="http://lhistory.ru/storage/app/media/6-13-2016/detstvo/38178_7.jpg" TargetMode="External"/><Relationship Id="rId4" Type="http://schemas.openxmlformats.org/officeDocument/2006/relationships/hyperlink" Target="https://www.gettyimages.com.br/fotos/opera&#231;&#227;o-barbaross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17638"/>
            <a:ext cx="6852222" cy="4743846"/>
          </a:xfrm>
          <a:prstGeom prst="rect">
            <a:avLst/>
          </a:prstGeom>
        </p:spPr>
      </p:pic>
      <p:pic>
        <p:nvPicPr>
          <p:cNvPr id="5" name="Picture 2" descr="9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"/>
          <a:stretch/>
        </p:blipFill>
        <p:spPr bwMode="auto">
          <a:xfrm>
            <a:off x="1292669" y="1225455"/>
            <a:ext cx="7491045" cy="51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ibmonster.ru/m/photos/get_image/file/a0d454a3c59a208ec0ddf1d1c36680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21" y="1225455"/>
            <a:ext cx="7540893" cy="51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SVK0DD_44_s/maxresdefault.jpg?78570578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71" y="1488638"/>
            <a:ext cx="7269353" cy="40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1946222" y="1158844"/>
            <a:ext cx="6799424" cy="488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chemeClr val="dk2"/>
              </a:buClr>
              <a:buSzPts val="4400"/>
            </a:pPr>
            <a:r>
              <a:rPr lang="ru-RU" sz="2000" b="1" i="0" u="none" dirty="0">
                <a:solidFill>
                  <a:schemeClr val="dk2"/>
                </a:solidFill>
                <a:latin typeface="+mn-lt"/>
                <a:sym typeface="Times New Roman"/>
              </a:rPr>
              <a:t>Источники фотографий:</a:t>
            </a:r>
            <a:br>
              <a:rPr lang="ru-RU" sz="2000" b="1" i="0" u="none" dirty="0">
                <a:solidFill>
                  <a:schemeClr val="dk2"/>
                </a:solidFill>
                <a:latin typeface="+mn-lt"/>
                <a:sym typeface="Times New Roman"/>
              </a:rPr>
            </a:br>
            <a:r>
              <a:rPr lang="ru-RU" sz="2000" b="1" i="0" u="none" dirty="0">
                <a:solidFill>
                  <a:schemeClr val="dk2"/>
                </a:solidFill>
                <a:latin typeface="+mn-lt"/>
                <a:sym typeface="Times New Roman"/>
              </a:rPr>
              <a:t/>
            </a:r>
            <a:br>
              <a:rPr lang="ru-RU" sz="2000" b="1" i="0" u="none" dirty="0">
                <a:solidFill>
                  <a:schemeClr val="dk2"/>
                </a:solidFill>
                <a:latin typeface="+mn-lt"/>
                <a:sym typeface="Times New Roman"/>
              </a:rPr>
            </a:br>
            <a:r>
              <a:rPr lang="ru-RU" sz="2000" b="1" dirty="0">
                <a:latin typeface="+mn-lt"/>
              </a:rPr>
              <a:t>1.  Шаблон презентации: </a:t>
            </a:r>
            <a:r>
              <a:rPr lang="en-US" sz="2000" b="1" dirty="0">
                <a:latin typeface="+mn-lt"/>
                <a:hlinkClick r:id="rId3"/>
              </a:rPr>
              <a:t>https://pedsovet.su/load/397-1-0-35097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2. Фото сл. 3, 10: </a:t>
            </a:r>
            <a:r>
              <a:rPr lang="en-US" sz="2000" b="1" dirty="0">
                <a:latin typeface="+mn-lt"/>
                <a:hlinkClick r:id="rId4"/>
              </a:rPr>
              <a:t>https://www.gettyimages.com.br/</a:t>
            </a:r>
            <a:r>
              <a:rPr lang="en-US" sz="2000" b="1" dirty="0" err="1">
                <a:latin typeface="+mn-lt"/>
                <a:hlinkClick r:id="rId4"/>
              </a:rPr>
              <a:t>fotos</a:t>
            </a:r>
            <a:r>
              <a:rPr lang="en-US" sz="2000" b="1" dirty="0">
                <a:latin typeface="+mn-lt"/>
                <a:hlinkClick r:id="rId4"/>
              </a:rPr>
              <a:t>/</a:t>
            </a:r>
            <a:r>
              <a:rPr lang="en-US" sz="2000" b="1" dirty="0" err="1">
                <a:latin typeface="+mn-lt"/>
                <a:hlinkClick r:id="rId4"/>
              </a:rPr>
              <a:t>operação-barbarossa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3. Фото сл. 1: </a:t>
            </a:r>
            <a:r>
              <a:rPr lang="en-US" sz="2000" b="1" dirty="0">
                <a:latin typeface="+mn-lt"/>
                <a:hlinkClick r:id="rId5"/>
              </a:rPr>
              <a:t>http://lhistory.ru/storage/app/media/6-13-2016/detstvo/38178_7.jpg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4. Фото сл. 4, 5, 6, 7, 8, 9: </a:t>
            </a:r>
            <a:r>
              <a:rPr lang="en-US" sz="2000" b="1" dirty="0">
                <a:latin typeface="+mn-lt"/>
                <a:hlinkClick r:id="rId6"/>
              </a:rPr>
              <a:t>https://khatyn.by/ru/memorial/galereya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i="0" u="none" dirty="0">
                <a:solidFill>
                  <a:schemeClr val="dk2"/>
                </a:solidFill>
                <a:latin typeface="+mn-lt"/>
                <a:sym typeface="Times New Roman"/>
              </a:rPr>
              <a:t/>
            </a:r>
            <a:br>
              <a:rPr lang="ru-RU" sz="2000" b="1" i="0" u="none" dirty="0">
                <a:solidFill>
                  <a:schemeClr val="dk2"/>
                </a:solidFill>
                <a:latin typeface="+mn-lt"/>
                <a:sym typeface="Times New Roman"/>
              </a:rPr>
            </a:br>
            <a:endParaRPr sz="20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408176" y="664669"/>
            <a:ext cx="6885432" cy="158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dk2"/>
                </a:solidFill>
                <a:sym typeface="Times New Roman"/>
              </a:rPr>
              <a:t>«Хатынь: сожжённая </a:t>
            </a:r>
            <a:br>
              <a:rPr lang="ru-RU" sz="4800" b="1" dirty="0">
                <a:solidFill>
                  <a:schemeClr val="dk2"/>
                </a:solidFill>
                <a:sym typeface="Times New Roman"/>
              </a:rPr>
            </a:br>
            <a:r>
              <a:rPr lang="ru-RU" sz="4800" b="1" dirty="0">
                <a:solidFill>
                  <a:schemeClr val="dk2"/>
                </a:solidFill>
                <a:sym typeface="Times New Roman"/>
              </a:rPr>
              <a:t>в огне, но не стёртая </a:t>
            </a:r>
            <a:br>
              <a:rPr lang="ru-RU" sz="4800" b="1" dirty="0">
                <a:solidFill>
                  <a:schemeClr val="dk2"/>
                </a:solidFill>
                <a:sym typeface="Times New Roman"/>
              </a:rPr>
            </a:br>
            <a:r>
              <a:rPr lang="ru-RU" sz="4800" b="1" dirty="0"/>
              <a:t>из</a:t>
            </a:r>
            <a:r>
              <a:rPr lang="ru-RU" sz="4800" b="1" dirty="0">
                <a:solidFill>
                  <a:schemeClr val="dk2"/>
                </a:solidFill>
                <a:sym typeface="Times New Roman"/>
              </a:rPr>
              <a:t> памяти»</a:t>
            </a:r>
            <a:endParaRPr sz="4800" b="1" dirty="0">
              <a:solidFill>
                <a:schemeClr val="dk2"/>
              </a:solidFill>
              <a:sym typeface="Times New Roman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4643437" y="4500562"/>
            <a:ext cx="3744912" cy="188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dirty="0"/>
          </a:p>
        </p:txBody>
      </p:sp>
      <p:pic>
        <p:nvPicPr>
          <p:cNvPr id="6" name="Picture 2" descr="https://i.ytimg.com/vi/SVK0DD_44_s/maxresdefault.jpg?78570578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59" y="2575630"/>
            <a:ext cx="6766433" cy="38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uf/f60/khatin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7" y="327820"/>
            <a:ext cx="7452744" cy="49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cdn.hikb.at/photos/osm/org/3943016934_d802905601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4"/>
          <a:stretch/>
        </p:blipFill>
        <p:spPr bwMode="auto">
          <a:xfrm>
            <a:off x="315617" y="471232"/>
            <a:ext cx="8535775" cy="55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8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801368" y="3666744"/>
            <a:ext cx="6967728" cy="2980944"/>
          </a:xfrm>
          <a:prstGeom prst="roundRect">
            <a:avLst>
              <a:gd name="adj" fmla="val 8385"/>
            </a:avLst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44" y="215138"/>
            <a:ext cx="3760788" cy="314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 descr="Символическая крыша сара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4" y="187706"/>
            <a:ext cx="3768725" cy="32047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307605" y="3311241"/>
            <a:ext cx="3280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+mn-lt"/>
                <a:ea typeface="Calibri" panose="020F0502020204030204" pitchFamily="34" charset="0"/>
              </a:rPr>
              <a:t>Непокорённый человек </a:t>
            </a:r>
            <a:endParaRPr lang="ru-RU" sz="20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0106" y="3309937"/>
            <a:ext cx="3904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+mn-lt"/>
                <a:ea typeface="Calibri" panose="020F0502020204030204" pitchFamily="34" charset="0"/>
              </a:rPr>
              <a:t>Символическая крыша сарая</a:t>
            </a:r>
            <a:endParaRPr lang="ru-RU" sz="2000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1368" y="3889375"/>
            <a:ext cx="70988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  <a:ea typeface="Calibri" panose="020F0502020204030204" pitchFamily="34" charset="0"/>
              </a:rPr>
              <a:t>ОБЩЕЕ:</a:t>
            </a:r>
          </a:p>
          <a:p>
            <a:r>
              <a:rPr lang="ru-RU" sz="2000" dirty="0">
                <a:latin typeface="+mj-lt"/>
              </a:rPr>
              <a:t>Иосиф Каминский (на фото слева) был в сарае (на фото справа), куда согнали всех жителей Хатыни.</a:t>
            </a:r>
          </a:p>
          <a:p>
            <a:pPr algn="ctr"/>
            <a:endParaRPr lang="en-US" sz="2000" dirty="0">
              <a:latin typeface="+mj-lt"/>
            </a:endParaRPr>
          </a:p>
          <a:p>
            <a:pPr algn="ctr"/>
            <a:r>
              <a:rPr lang="ru-RU" sz="2000" dirty="0">
                <a:latin typeface="+mj-lt"/>
              </a:rPr>
              <a:t>ОТЛИЧИЕ:</a:t>
            </a:r>
          </a:p>
          <a:p>
            <a:pPr algn="ctr"/>
            <a:r>
              <a:rPr lang="ru-RU" sz="2000" dirty="0">
                <a:latin typeface="+mj-lt"/>
              </a:rPr>
              <a:t>Иосиф Каминский выжил. Символ </a:t>
            </a:r>
            <a:r>
              <a:rPr lang="ru-RU" sz="2000" dirty="0" err="1">
                <a:latin typeface="+mj-lt"/>
              </a:rPr>
              <a:t>непокорённости</a:t>
            </a:r>
            <a:r>
              <a:rPr lang="ru-RU" sz="2000" dirty="0">
                <a:latin typeface="+mj-lt"/>
              </a:rPr>
              <a:t>. Крыша </a:t>
            </a:r>
            <a:r>
              <a:rPr lang="ru-RU" sz="2000" dirty="0"/>
              <a:t>— </a:t>
            </a:r>
            <a:r>
              <a:rPr lang="ru-RU" sz="2000" dirty="0">
                <a:latin typeface="+mj-lt"/>
              </a:rPr>
              <a:t>символ трагедии. Рухнувшая крыша — рухнувшие жизни.</a:t>
            </a:r>
          </a:p>
        </p:txBody>
      </p:sp>
    </p:spTree>
    <p:extLst>
      <p:ext uri="{BB962C8B-B14F-4D97-AF65-F5344CB8AC3E}">
        <p14:creationId xmlns:p14="http://schemas.microsoft.com/office/powerpoint/2010/main" val="5446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кладбище деревень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52" y="275558"/>
            <a:ext cx="3441126" cy="269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Мемориальный комплекс Хатынь - трагическое напоминание об ужасах войны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3"/>
          <a:stretch/>
        </p:blipFill>
        <p:spPr bwMode="auto">
          <a:xfrm>
            <a:off x="5046076" y="275557"/>
            <a:ext cx="3736912" cy="2696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80628" y="2927432"/>
            <a:ext cx="2845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+mn-lt"/>
                <a:ea typeface="Calibri" panose="020F0502020204030204" pitchFamily="34" charset="0"/>
              </a:rPr>
              <a:t>Кладбище деревень </a:t>
            </a:r>
            <a:endParaRPr lang="ru-RU" sz="20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6545" y="2927432"/>
            <a:ext cx="4203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+mn-lt"/>
                <a:ea typeface="Calibri" panose="020F0502020204030204" pitchFamily="34" charset="0"/>
              </a:rPr>
              <a:t>Символические деревья жизни</a:t>
            </a:r>
            <a:endParaRPr lang="ru-RU" sz="2000" b="1" dirty="0"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3736" y="3419856"/>
            <a:ext cx="8705088" cy="3293876"/>
          </a:xfrm>
          <a:prstGeom prst="roundRect">
            <a:avLst>
              <a:gd name="adj" fmla="val 8385"/>
            </a:avLst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3736" y="3429863"/>
            <a:ext cx="87562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  <a:ea typeface="Calibri" panose="020F0502020204030204" pitchFamily="34" charset="0"/>
              </a:rPr>
              <a:t>ОБЩЕЕ:</a:t>
            </a:r>
          </a:p>
          <a:p>
            <a:pPr algn="ctr"/>
            <a:r>
              <a:rPr lang="ru-RU" sz="2000" dirty="0">
                <a:latin typeface="+mj-lt"/>
              </a:rPr>
              <a:t>На обеих фотографиях </a:t>
            </a:r>
            <a:r>
              <a:rPr lang="ru-RU" sz="2000" dirty="0"/>
              <a:t>—</a:t>
            </a:r>
            <a:r>
              <a:rPr lang="ru-RU" sz="2000" dirty="0">
                <a:latin typeface="+mj-lt"/>
              </a:rPr>
              <a:t> названия деревень, погибших в огне во время Великой Отечественной войны.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ru-RU" sz="2000" dirty="0">
                <a:latin typeface="+mj-lt"/>
              </a:rPr>
              <a:t>ОТЛИЧИЕ:</a:t>
            </a:r>
          </a:p>
          <a:p>
            <a:pPr algn="ctr"/>
            <a:r>
              <a:rPr lang="ru-RU" sz="2000" dirty="0">
                <a:latin typeface="+mj-lt"/>
              </a:rPr>
              <a:t>Символическое кладбище деревень </a:t>
            </a:r>
            <a:r>
              <a:rPr lang="ru-RU" sz="2000" dirty="0"/>
              <a:t>—</a:t>
            </a:r>
            <a:r>
              <a:rPr lang="ru-RU" sz="2000" dirty="0">
                <a:latin typeface="+mj-lt"/>
              </a:rPr>
              <a:t> невосстановленные деревни. 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ru-RU" sz="2000" dirty="0">
                <a:latin typeface="+mj-lt"/>
              </a:rPr>
              <a:t>Они остались только в памяти живых. Символ памяти.</a:t>
            </a:r>
          </a:p>
          <a:p>
            <a:pPr algn="ctr"/>
            <a:endParaRPr lang="en-US" sz="1000" dirty="0"/>
          </a:p>
          <a:p>
            <a:pPr algn="ctr"/>
            <a:r>
              <a:rPr lang="ru-RU" sz="2000" dirty="0">
                <a:latin typeface="+mj-lt"/>
              </a:rPr>
              <a:t>Символические деревья жизни </a:t>
            </a:r>
            <a:r>
              <a:rPr lang="ru-RU" sz="2000" dirty="0"/>
              <a:t>—</a:t>
            </a:r>
            <a:r>
              <a:rPr lang="ru-RU" sz="2000" dirty="0">
                <a:latin typeface="+mj-lt"/>
              </a:rPr>
              <a:t> восстановленные после войны деревни. Символ продолжения жизни. Даже на пепелище 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ru-RU" sz="2000" dirty="0">
                <a:latin typeface="+mj-lt"/>
              </a:rPr>
              <a:t>могут расти деревья.</a:t>
            </a:r>
          </a:p>
        </p:txBody>
      </p:sp>
    </p:spTree>
    <p:extLst>
      <p:ext uri="{BB962C8B-B14F-4D97-AF65-F5344CB8AC3E}">
        <p14:creationId xmlns:p14="http://schemas.microsoft.com/office/powerpoint/2010/main" val="42100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Хатынь мемориальный комплекс в Беларуси – BelGi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9"/>
          <a:stretch/>
        </p:blipFill>
        <p:spPr bwMode="auto">
          <a:xfrm>
            <a:off x="460438" y="234089"/>
            <a:ext cx="3895725" cy="280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" r="1486" b="1721"/>
          <a:stretch/>
        </p:blipFill>
        <p:spPr bwMode="auto">
          <a:xfrm>
            <a:off x="5380291" y="211229"/>
            <a:ext cx="3489389" cy="2809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3715" y="3028539"/>
            <a:ext cx="25891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+mn-lt"/>
                <a:ea typeface="Calibri" panose="020F0502020204030204" pitchFamily="34" charset="0"/>
              </a:rPr>
              <a:t>Венец Памяти над </a:t>
            </a:r>
          </a:p>
          <a:p>
            <a:r>
              <a:rPr lang="ru-RU" sz="2000" b="1" dirty="0">
                <a:latin typeface="+mn-lt"/>
                <a:ea typeface="Calibri" panose="020F0502020204030204" pitchFamily="34" charset="0"/>
              </a:rPr>
              <a:t>братской могилой</a:t>
            </a:r>
            <a:endParaRPr lang="ru-RU" sz="20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5352" y="3028890"/>
            <a:ext cx="1999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Вечный огонь</a:t>
            </a:r>
            <a:endParaRPr lang="ru-RU" sz="20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1368" y="3877056"/>
            <a:ext cx="6967728" cy="2677656"/>
          </a:xfrm>
          <a:prstGeom prst="roundRect">
            <a:avLst>
              <a:gd name="adj" fmla="val 8385"/>
            </a:avLst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66669" y="3938611"/>
            <a:ext cx="64371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  <a:ea typeface="Calibri" panose="020F0502020204030204" pitchFamily="34" charset="0"/>
              </a:rPr>
              <a:t>ОБЩЕЕ:</a:t>
            </a:r>
          </a:p>
          <a:p>
            <a:pPr algn="ctr"/>
            <a:r>
              <a:rPr lang="ru-RU" sz="2000" dirty="0">
                <a:latin typeface="+mj-lt"/>
              </a:rPr>
              <a:t>Оба монумента </a:t>
            </a:r>
            <a:r>
              <a:rPr lang="ru-RU" sz="2000" dirty="0"/>
              <a:t>—</a:t>
            </a:r>
            <a:r>
              <a:rPr lang="ru-RU" sz="2000" dirty="0">
                <a:latin typeface="+mj-lt"/>
              </a:rPr>
              <a:t> в память о погибших людях.</a:t>
            </a:r>
          </a:p>
          <a:p>
            <a:pPr algn="ctr"/>
            <a:endParaRPr lang="en-US" sz="2000" dirty="0">
              <a:latin typeface="+mj-lt"/>
            </a:endParaRPr>
          </a:p>
          <a:p>
            <a:pPr algn="ctr"/>
            <a:r>
              <a:rPr lang="ru-RU" sz="2000" dirty="0">
                <a:latin typeface="+mj-lt"/>
              </a:rPr>
              <a:t>ОТЛИЧИЕ:</a:t>
            </a:r>
          </a:p>
          <a:p>
            <a:pPr algn="ctr"/>
            <a:r>
              <a:rPr lang="ru-RU" sz="2000" dirty="0">
                <a:latin typeface="+mj-lt"/>
              </a:rPr>
              <a:t>Венец Памяти на братской могиле </a:t>
            </a:r>
            <a:r>
              <a:rPr lang="ru-RU" sz="2000" dirty="0"/>
              <a:t>—</a:t>
            </a:r>
            <a:r>
              <a:rPr lang="ru-RU" sz="2000" dirty="0">
                <a:latin typeface="+mj-lt"/>
              </a:rPr>
              <a:t> память 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ru-RU" sz="2000" dirty="0">
                <a:latin typeface="+mj-lt"/>
              </a:rPr>
              <a:t>о жителях Хатыни.</a:t>
            </a:r>
          </a:p>
          <a:p>
            <a:pPr algn="ctr"/>
            <a:r>
              <a:rPr lang="ru-RU" sz="2000" dirty="0">
                <a:latin typeface="+mj-lt"/>
              </a:rPr>
              <a:t>Вечный огонь </a:t>
            </a:r>
            <a:r>
              <a:rPr lang="ru-RU" sz="2000" dirty="0"/>
              <a:t>—</a:t>
            </a:r>
            <a:r>
              <a:rPr lang="ru-RU" sz="2000" dirty="0">
                <a:latin typeface="+mj-lt"/>
              </a:rPr>
              <a:t> символ каждого четвёртого жителя Беларуси, погибшего во время войны.</a:t>
            </a:r>
          </a:p>
        </p:txBody>
      </p:sp>
    </p:spTree>
    <p:extLst>
      <p:ext uri="{BB962C8B-B14F-4D97-AF65-F5344CB8AC3E}">
        <p14:creationId xmlns:p14="http://schemas.microsoft.com/office/powerpoint/2010/main" val="13404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b="7608"/>
          <a:stretch/>
        </p:blipFill>
        <p:spPr bwMode="auto">
          <a:xfrm>
            <a:off x="947129" y="292925"/>
            <a:ext cx="3576130" cy="25960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Мемориальный комплекс «Хатынь»: описание, история, экскурсии, точный адрес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/>
          <a:stretch/>
        </p:blipFill>
        <p:spPr bwMode="auto">
          <a:xfrm>
            <a:off x="5074920" y="292925"/>
            <a:ext cx="3794760" cy="2660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88085" y="2791582"/>
            <a:ext cx="2294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+mn-lt"/>
                <a:ea typeface="Calibri" panose="020F0502020204030204" pitchFamily="34" charset="0"/>
              </a:rPr>
              <a:t>Символическая </a:t>
            </a:r>
            <a:br>
              <a:rPr lang="ru-RU" sz="2000" b="1" dirty="0" smtClean="0">
                <a:latin typeface="+mn-lt"/>
                <a:ea typeface="Calibri" panose="020F0502020204030204" pitchFamily="34" charset="0"/>
              </a:rPr>
            </a:br>
            <a:r>
              <a:rPr lang="ru-RU" sz="2000" b="1" dirty="0" smtClean="0">
                <a:latin typeface="+mn-lt"/>
                <a:ea typeface="Calibri" panose="020F0502020204030204" pitchFamily="34" charset="0"/>
              </a:rPr>
              <a:t>«Дорога жизни» </a:t>
            </a:r>
            <a:endParaRPr lang="ru-RU" sz="20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9014" y="2854302"/>
            <a:ext cx="4326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Символическая </a:t>
            </a:r>
            <a:br>
              <a:rPr lang="ru-RU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Дорога смерти»</a:t>
            </a:r>
            <a:endParaRPr lang="ru-RU" sz="20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1679" y="3521790"/>
            <a:ext cx="6967728" cy="2980944"/>
          </a:xfrm>
          <a:prstGeom prst="roundRect">
            <a:avLst>
              <a:gd name="adj" fmla="val 8385"/>
            </a:avLst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03593" y="3833534"/>
            <a:ext cx="71639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  <a:ea typeface="Calibri" panose="020F0502020204030204" pitchFamily="34" charset="0"/>
              </a:rPr>
              <a:t>ОБЩЕЕ:</a:t>
            </a:r>
          </a:p>
          <a:p>
            <a:pPr algn="ctr"/>
            <a:r>
              <a:rPr lang="ru-RU" sz="2000" dirty="0">
                <a:latin typeface="+mj-lt"/>
              </a:rPr>
              <a:t>Дорога, по которой ходили жители деревни Хатынь.</a:t>
            </a:r>
          </a:p>
          <a:p>
            <a:pPr algn="ctr"/>
            <a:endParaRPr lang="en-US" sz="2000" dirty="0">
              <a:latin typeface="+mj-lt"/>
            </a:endParaRPr>
          </a:p>
          <a:p>
            <a:pPr algn="ctr"/>
            <a:r>
              <a:rPr lang="ru-RU" sz="2000" dirty="0">
                <a:latin typeface="+mj-lt"/>
              </a:rPr>
              <a:t>ОТЛИЧИЕ:</a:t>
            </a:r>
          </a:p>
          <a:p>
            <a:pPr algn="ctr"/>
            <a:r>
              <a:rPr lang="ru-RU" sz="2000" dirty="0">
                <a:latin typeface="+mj-lt"/>
              </a:rPr>
              <a:t>Слева </a:t>
            </a:r>
            <a:r>
              <a:rPr lang="ru-RU" sz="2000" dirty="0"/>
              <a:t>—</a:t>
            </a:r>
            <a:r>
              <a:rPr lang="ru-RU" sz="2000" dirty="0">
                <a:latin typeface="+mj-lt"/>
              </a:rPr>
              <a:t> дорога для живых. Справа </a:t>
            </a:r>
            <a:r>
              <a:rPr lang="ru-RU" sz="2000" dirty="0"/>
              <a:t>—</a:t>
            </a:r>
            <a:r>
              <a:rPr lang="ru-RU" sz="2000" dirty="0">
                <a:latin typeface="+mj-lt"/>
              </a:rPr>
              <a:t> последний путь. Дорога для смертников. Живые по ней не ходят.</a:t>
            </a:r>
          </a:p>
        </p:txBody>
      </p:sp>
    </p:spTree>
    <p:extLst>
      <p:ext uri="{BB962C8B-B14F-4D97-AF65-F5344CB8AC3E}">
        <p14:creationId xmlns:p14="http://schemas.microsoft.com/office/powerpoint/2010/main" val="33104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158</Words>
  <Application>Microsoft Office PowerPoint</Application>
  <PresentationFormat>Экран (4:3)</PresentationFormat>
  <Paragraphs>42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«Хатынь: сожжённая  в огне, но не стёртая  из памяти»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фотографий:  1.  Шаблон презентации: https://pedsovet.su/load/397-1-0-35097  2. Фото сл. 3, 10: https://www.gettyimages.com.br/fotos/operação-barbarossa  3. Фото сл. 1: http://lhistory.ru/storage/app/media/6-13-2016/detstvo/38178_7.jpg  4. Фото сл. 4, 5, 6, 7, 8, 9: https://khatyn.by/ru/memorial/galereya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HP</cp:lastModifiedBy>
  <cp:revision>34</cp:revision>
  <dcterms:modified xsi:type="dcterms:W3CDTF">2023-02-21T23:19:12Z</dcterms:modified>
</cp:coreProperties>
</file>