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9" r:id="rId15"/>
    <p:sldId id="270" r:id="rId16"/>
    <p:sldId id="268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6C1F2-D88A-4C8A-95C3-5E1AD5242649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C93D8-3902-4B97-B7E8-CBD1A394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0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93D8-3902-4B97-B7E8-CBD1A39462C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360" y="526212"/>
            <a:ext cx="11052025" cy="20875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Повторение сформированных умений решать простые задачи </a:t>
            </a:r>
            <a:r>
              <a:rPr lang="ru-RU" sz="2800" b="1" dirty="0" smtClean="0"/>
              <a:t>в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</a:t>
            </a:r>
            <a:r>
              <a:rPr lang="ru-RU" sz="2800" b="1" dirty="0"/>
              <a:t>классе в начале учебного года посредством реализации интерактивного метода «Бумеранг»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416725"/>
            <a:ext cx="8915399" cy="148693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методическая</a:t>
            </a: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разработка для учителя)</a:t>
            </a:r>
          </a:p>
          <a:p>
            <a:endParaRPr lang="ru-RU" sz="51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ru-RU" sz="2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Автор: Шилова Е. С., кандидат педагогических наук, доцент</a:t>
            </a:r>
            <a:endParaRPr lang="x-none" sz="2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  <p:pic>
        <p:nvPicPr>
          <p:cNvPr id="1026" name="Рисунок 70" descr="бумеранг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3814">
            <a:off x="3267195" y="2108745"/>
            <a:ext cx="1602716" cy="230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7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9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для участников команды № 4: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683" y="1302589"/>
            <a:ext cx="11706045" cy="4608633"/>
          </a:xfrm>
        </p:spPr>
        <p:txBody>
          <a:bodyPr>
            <a:noAutofit/>
          </a:bodyPr>
          <a:lstStyle/>
          <a:p>
            <a:r>
              <a:rPr lang="ru-RU" sz="2800" dirty="0"/>
              <a:t>1. Брату 13 лет, а сестра </a:t>
            </a:r>
            <a:r>
              <a:rPr lang="ru-RU" sz="2800" dirty="0" smtClean="0"/>
              <a:t>-- на </a:t>
            </a:r>
            <a:r>
              <a:rPr lang="ru-RU" sz="2800" dirty="0"/>
              <a:t>7 лет младше. Сколько лет сестре?</a:t>
            </a:r>
          </a:p>
          <a:p>
            <a:r>
              <a:rPr lang="ru-RU" sz="2800" dirty="0"/>
              <a:t>2. Ваня нашел 12 подберезовиков, а боровиков </a:t>
            </a:r>
            <a:r>
              <a:rPr lang="ru-RU" sz="2800" dirty="0" smtClean="0"/>
              <a:t>-- на </a:t>
            </a:r>
            <a:r>
              <a:rPr lang="ru-RU" sz="2800" dirty="0"/>
              <a:t>5 меньше. Сколько боровиков нашел Ваня?</a:t>
            </a:r>
          </a:p>
          <a:p>
            <a:r>
              <a:rPr lang="ru-RU" sz="2800" dirty="0"/>
              <a:t>3. В концерте принимали участие 14 девочек, а мальчиков </a:t>
            </a:r>
            <a:r>
              <a:rPr lang="ru-RU" sz="2800" dirty="0" smtClean="0"/>
              <a:t>-- на </a:t>
            </a:r>
            <a:r>
              <a:rPr lang="ru-RU" sz="2800" dirty="0"/>
              <a:t>5 меньше. Сколько мальчиков </a:t>
            </a:r>
            <a:r>
              <a:rPr lang="ru-RU" sz="2800" dirty="0" smtClean="0"/>
              <a:t>принимало </a:t>
            </a:r>
            <a:r>
              <a:rPr lang="ru-RU" sz="2800" dirty="0"/>
              <a:t>участие в концерте?</a:t>
            </a:r>
          </a:p>
          <a:p>
            <a:r>
              <a:rPr lang="ru-RU" sz="2800" dirty="0"/>
              <a:t>4. На одной полке стоит 15 книг, а на другой </a:t>
            </a:r>
            <a:r>
              <a:rPr lang="ru-RU" sz="2800" dirty="0" smtClean="0"/>
              <a:t>-- на </a:t>
            </a:r>
            <a:r>
              <a:rPr lang="ru-RU" sz="2800" dirty="0"/>
              <a:t>7 книг меньше. Сколько книг на другой полке?</a:t>
            </a:r>
          </a:p>
          <a:p>
            <a:r>
              <a:rPr lang="ru-RU" sz="2800" dirty="0"/>
              <a:t>5. Таня выучила за лето 15 стихотворений, а Коля </a:t>
            </a:r>
            <a:r>
              <a:rPr lang="ru-RU" sz="2800" dirty="0" smtClean="0"/>
              <a:t>-- на </a:t>
            </a:r>
            <a:r>
              <a:rPr lang="ru-RU" sz="2800" dirty="0"/>
              <a:t>8 меньше. Сколько стихотворений выучил Коля?</a:t>
            </a:r>
          </a:p>
        </p:txBody>
      </p:sp>
    </p:spTree>
    <p:extLst>
      <p:ext uri="{BB962C8B-B14F-4D97-AF65-F5344CB8AC3E}">
        <p14:creationId xmlns:p14="http://schemas.microsoft.com/office/powerpoint/2010/main" val="5306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для участников команды № 5: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442" y="1268083"/>
            <a:ext cx="11786558" cy="4757579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1. В бочке было 20 литров воды. Мама использовала 9 литров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для </a:t>
            </a:r>
            <a:r>
              <a:rPr lang="ru-RU" sz="2800" dirty="0"/>
              <a:t>полива огурцов. Сколько литров воды осталось в бочке?</a:t>
            </a:r>
          </a:p>
          <a:p>
            <a:r>
              <a:rPr lang="ru-RU" sz="2800" dirty="0"/>
              <a:t>2. Для ремонта купили 10 литров краски. 4 литра краски израсходовали. Сколько литров краски осталось?</a:t>
            </a:r>
          </a:p>
          <a:p>
            <a:r>
              <a:rPr lang="ru-RU" sz="2800" dirty="0"/>
              <a:t>3. Для ремонта дачи купили 8 литров коричневой краски,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 желтой -- </a:t>
            </a:r>
            <a:r>
              <a:rPr lang="ru-RU" sz="2800" dirty="0"/>
              <a:t>на 4 литра больше. Сколько литров желтой краски купили?</a:t>
            </a:r>
          </a:p>
          <a:p>
            <a:r>
              <a:rPr lang="ru-RU" sz="2800" dirty="0"/>
              <a:t>4. Мама приготовила 16 литров березового сока, а яблочного </a:t>
            </a:r>
            <a:r>
              <a:rPr lang="ru-RU" sz="2800" dirty="0" smtClean="0"/>
              <a:t>– </a:t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/>
              <a:t>6 литров меньше. Сколько литров яблочного сока приготовила мама?</a:t>
            </a:r>
          </a:p>
          <a:p>
            <a:r>
              <a:rPr lang="ru-RU" sz="2800" dirty="0"/>
              <a:t>5. В одну лейку помещается 8 литров воды, а в другую </a:t>
            </a:r>
            <a:r>
              <a:rPr lang="ru-RU" sz="2800" dirty="0" smtClean="0"/>
              <a:t>-- 6 </a:t>
            </a:r>
            <a:r>
              <a:rPr lang="ru-RU" sz="2800" dirty="0"/>
              <a:t>литров. Сколько литров воды помещается в двух лейках?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9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053" y="310552"/>
            <a:ext cx="9963509" cy="10351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Задания для участников каждой команды: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969" y="1423359"/>
            <a:ext cx="11378241" cy="4487864"/>
          </a:xfrm>
        </p:spPr>
        <p:txBody>
          <a:bodyPr>
            <a:normAutofit/>
          </a:bodyPr>
          <a:lstStyle/>
          <a:p>
            <a:pPr lvl="0"/>
            <a:r>
              <a:rPr lang="ru-RU" sz="2600" dirty="0"/>
              <a:t>решить задачу и записать решение в тетрадь; </a:t>
            </a:r>
          </a:p>
          <a:p>
            <a:pPr lvl="0"/>
            <a:r>
              <a:rPr lang="ru-RU" sz="2600" dirty="0"/>
              <a:t>совместно проверить правильность решения задачи каждым участником команды;</a:t>
            </a:r>
          </a:p>
          <a:p>
            <a:pPr lvl="0"/>
            <a:r>
              <a:rPr lang="ru-RU" sz="2600" dirty="0"/>
              <a:t>выбрать одну из задач, которая вызывала затруднения при ее решении. 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643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Бумеранг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-1" y="5911222"/>
            <a:ext cx="49344571" cy="11132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Рисунок 70" descr="бумеранг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3814" flipV="1">
            <a:off x="1450138" y="2457792"/>
            <a:ext cx="5957195" cy="416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4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02312"/>
            <a:ext cx="8911687" cy="859868"/>
          </a:xfrm>
        </p:spPr>
        <p:txBody>
          <a:bodyPr>
            <a:normAutofit/>
          </a:bodyPr>
          <a:lstStyle/>
          <a:p>
            <a:r>
              <a:rPr lang="ru-RU" b="1" i="1" dirty="0"/>
              <a:t>Проведение «Бумеранга».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500" y="1078302"/>
            <a:ext cx="11575360" cy="5779698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36905" y="1531620"/>
            <a:ext cx="6112510" cy="4577080"/>
            <a:chOff x="0" y="0"/>
            <a:chExt cx="6112920" cy="4577580"/>
          </a:xfrm>
        </p:grpSpPr>
        <p:sp>
          <p:nvSpPr>
            <p:cNvPr id="8" name="Овал 7"/>
            <p:cNvSpPr>
              <a:spLocks noChangeArrowheads="1"/>
            </p:cNvSpPr>
            <p:nvPr/>
          </p:nvSpPr>
          <p:spPr bwMode="auto">
            <a:xfrm>
              <a:off x="2125980" y="0"/>
              <a:ext cx="1799590" cy="1079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be-BY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Команда № 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>
              <a:spLocks noChangeArrowheads="1"/>
            </p:cNvSpPr>
            <p:nvPr/>
          </p:nvSpPr>
          <p:spPr bwMode="auto">
            <a:xfrm>
              <a:off x="0" y="1508760"/>
              <a:ext cx="1800000" cy="1080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be-BY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Команда № 5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>
              <a:spLocks noChangeArrowheads="1"/>
            </p:cNvSpPr>
            <p:nvPr/>
          </p:nvSpPr>
          <p:spPr bwMode="auto">
            <a:xfrm>
              <a:off x="3581400" y="3497580"/>
              <a:ext cx="1800000" cy="1080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be-BY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Команда № 3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>
              <a:spLocks noChangeArrowheads="1"/>
            </p:cNvSpPr>
            <p:nvPr/>
          </p:nvSpPr>
          <p:spPr bwMode="auto">
            <a:xfrm>
              <a:off x="662940" y="3497580"/>
              <a:ext cx="1800000" cy="1080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be-BY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Команда № 4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>
              <a:spLocks noChangeArrowheads="1"/>
            </p:cNvSpPr>
            <p:nvPr/>
          </p:nvSpPr>
          <p:spPr bwMode="auto">
            <a:xfrm>
              <a:off x="4312920" y="1508760"/>
              <a:ext cx="1800000" cy="1080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7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be-BY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Команда № 2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>
              <a:spLocks noChangeArrowheads="1"/>
            </p:cNvSpPr>
            <p:nvPr/>
          </p:nvSpPr>
          <p:spPr bwMode="auto">
            <a:xfrm rot="18604337" flipH="1">
              <a:off x="4376103" y="2907982"/>
              <a:ext cx="899795" cy="359410"/>
            </a:xfrm>
            <a:prstGeom prst="rightArrow">
              <a:avLst>
                <a:gd name="adj1" fmla="val 50000"/>
                <a:gd name="adj2" fmla="val 1000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" name="Стрелка вправо 13"/>
            <p:cNvSpPr>
              <a:spLocks noChangeArrowheads="1"/>
            </p:cNvSpPr>
            <p:nvPr/>
          </p:nvSpPr>
          <p:spPr bwMode="auto">
            <a:xfrm flipH="1">
              <a:off x="2564130" y="3882390"/>
              <a:ext cx="900000" cy="360000"/>
            </a:xfrm>
            <a:prstGeom prst="rightArrow">
              <a:avLst>
                <a:gd name="adj1" fmla="val 50000"/>
                <a:gd name="adj2" fmla="val 1000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" name="Стрелка вправо 14"/>
            <p:cNvSpPr>
              <a:spLocks noChangeArrowheads="1"/>
            </p:cNvSpPr>
            <p:nvPr/>
          </p:nvSpPr>
          <p:spPr bwMode="auto">
            <a:xfrm rot="13475029" flipH="1">
              <a:off x="3985260" y="929640"/>
              <a:ext cx="900000" cy="360000"/>
            </a:xfrm>
            <a:prstGeom prst="rightArrow">
              <a:avLst>
                <a:gd name="adj1" fmla="val 50000"/>
                <a:gd name="adj2" fmla="val 1000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Стрелка вправо 15"/>
            <p:cNvSpPr>
              <a:spLocks noChangeArrowheads="1"/>
            </p:cNvSpPr>
            <p:nvPr/>
          </p:nvSpPr>
          <p:spPr bwMode="auto">
            <a:xfrm rot="8124971" flipH="1" flipV="1">
              <a:off x="1127760" y="906780"/>
              <a:ext cx="900000" cy="360000"/>
            </a:xfrm>
            <a:prstGeom prst="rightArrow">
              <a:avLst>
                <a:gd name="adj1" fmla="val 50000"/>
                <a:gd name="adj2" fmla="val 1000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" name="Стрелка вправо 16"/>
            <p:cNvSpPr>
              <a:spLocks noChangeArrowheads="1"/>
            </p:cNvSpPr>
            <p:nvPr/>
          </p:nvSpPr>
          <p:spPr bwMode="auto">
            <a:xfrm rot="2995663" flipH="1" flipV="1">
              <a:off x="741363" y="2847022"/>
              <a:ext cx="899795" cy="359410"/>
            </a:xfrm>
            <a:prstGeom prst="rightArrow">
              <a:avLst>
                <a:gd name="adj1" fmla="val 50000"/>
                <a:gd name="adj2" fmla="val 1000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5085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842" y="207034"/>
            <a:ext cx="10800271" cy="940279"/>
          </a:xfrm>
        </p:spPr>
        <p:txBody>
          <a:bodyPr>
            <a:normAutofit/>
          </a:bodyPr>
          <a:lstStyle/>
          <a:p>
            <a:r>
              <a:rPr lang="ru-RU" sz="3200" b="1" dirty="0"/>
              <a:t>Оформление записи решения задачи на  листе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716" y="1268083"/>
            <a:ext cx="11713385" cy="3884014"/>
          </a:xfrm>
        </p:spPr>
        <p:txBody>
          <a:bodyPr/>
          <a:lstStyle/>
          <a:p>
            <a:pPr lvl="0"/>
            <a:r>
              <a:rPr lang="ru-RU" sz="3200" dirty="0"/>
              <a:t>сначала напишите № своей команды, например,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№ </a:t>
            </a:r>
            <a:r>
              <a:rPr lang="ru-RU" sz="3200" dirty="0"/>
              <a:t>1;</a:t>
            </a:r>
          </a:p>
          <a:p>
            <a:pPr lvl="0"/>
            <a:r>
              <a:rPr lang="ru-RU" sz="3200" dirty="0"/>
              <a:t>на этой же строке через одну клетку от номера команды напишите решение задачи;</a:t>
            </a:r>
          </a:p>
          <a:p>
            <a:pPr lvl="0"/>
            <a:r>
              <a:rPr lang="ru-RU" sz="3200" dirty="0"/>
              <a:t>затем сверните  написанное решение задачи, чтобы участники других команд его не увидели.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2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337" y="0"/>
            <a:ext cx="10800272" cy="11473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Проверка решения задач участников других четырёх команд, оценивание правильности решения и вычислений: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189" y="1630392"/>
            <a:ext cx="11602528" cy="398753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					</a:t>
            </a:r>
            <a:r>
              <a:rPr lang="ru-RU" sz="3200" b="1" dirty="0"/>
              <a:t>Система оценивания: </a:t>
            </a:r>
            <a:endParaRPr lang="ru-RU" sz="3200" dirty="0"/>
          </a:p>
          <a:p>
            <a:pPr lvl="0"/>
            <a:r>
              <a:rPr lang="ru-RU" sz="3200" dirty="0"/>
              <a:t>за правильное решение команда получает 2 балла,</a:t>
            </a:r>
          </a:p>
          <a:p>
            <a:pPr lvl="0"/>
            <a:r>
              <a:rPr lang="ru-RU" sz="3200" dirty="0"/>
              <a:t> за неправильное решение – 0 баллов,</a:t>
            </a:r>
          </a:p>
          <a:p>
            <a:pPr lvl="0"/>
            <a:r>
              <a:rPr lang="ru-RU" sz="3200" dirty="0"/>
              <a:t> за ошибку в вычислениях – 1 балл.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20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3525" y="129396"/>
            <a:ext cx="10518475" cy="8540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Подведение итогов «Бумеранга»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347177"/>
              </p:ext>
            </p:extLst>
          </p:nvPr>
        </p:nvGraphicFramePr>
        <p:xfrm>
          <a:off x="181154" y="1311215"/>
          <a:ext cx="11947586" cy="5546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2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2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2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22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331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331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498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№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команды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№ вида задач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Общая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оценка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–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–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–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6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–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</a:rPr>
                        <a:t>–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</a:rPr>
                        <a:t>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105"/>
          </a:xfrm>
        </p:spPr>
        <p:txBody>
          <a:bodyPr/>
          <a:lstStyle/>
          <a:p>
            <a:pPr algn="ctr"/>
            <a:r>
              <a:rPr lang="ru-RU" b="1" dirty="0"/>
              <a:t>Рефлексия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70" y="1311214"/>
            <a:ext cx="11837030" cy="554678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i="1" dirty="0"/>
              <a:t>Вопросы для обсуждения</a:t>
            </a:r>
            <a:r>
              <a:rPr lang="ru-RU" sz="2800" dirty="0"/>
              <a:t>: </a:t>
            </a:r>
          </a:p>
          <a:p>
            <a:pPr lvl="0"/>
            <a:r>
              <a:rPr lang="ru-RU" sz="2800" dirty="0"/>
              <a:t>Понравилось ли вам проверять свои умения решать простые задачи разных видов с помощью метода «Бумеранг»?</a:t>
            </a:r>
          </a:p>
          <a:p>
            <a:pPr lvl="0"/>
            <a:r>
              <a:rPr lang="ru-RU" sz="2800" dirty="0"/>
              <a:t>Понравилось ли вам проверять умения участников других команд решать простые задачи разных видов с помощью метода «Бумеранг»?</a:t>
            </a:r>
          </a:p>
          <a:p>
            <a:pPr lvl="0"/>
            <a:r>
              <a:rPr lang="ru-RU" sz="2800" dirty="0"/>
              <a:t>Довольны ли вы собой и своими результатами?</a:t>
            </a:r>
          </a:p>
          <a:p>
            <a:pPr lvl="0"/>
            <a:r>
              <a:rPr lang="ru-RU" sz="2800" dirty="0"/>
              <a:t>Что у вас вызывало наибольшие затруднения? </a:t>
            </a:r>
          </a:p>
          <a:p>
            <a:pPr lvl="0"/>
            <a:r>
              <a:rPr lang="ru-RU" sz="2800" dirty="0"/>
              <a:t>Что необходимо сделать, чтобы устранить все затруднения, </a:t>
            </a:r>
            <a:r>
              <a:rPr lang="ru-RU" sz="2800"/>
              <a:t>которые возникли </a:t>
            </a:r>
            <a:r>
              <a:rPr lang="ru-RU" sz="2800" dirty="0"/>
              <a:t>при решении простых задач разных видов?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91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45" y="2053087"/>
            <a:ext cx="11835442" cy="3858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7396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064" y="184162"/>
            <a:ext cx="1006202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Компоненты текстовой арифметической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1682151"/>
            <a:ext cx="11516265" cy="3944400"/>
          </a:xfrm>
        </p:spPr>
        <p:txBody>
          <a:bodyPr/>
          <a:lstStyle/>
          <a:p>
            <a:pPr lvl="0" eaLnBrk="0" fontAlgn="base" hangingPunct="0"/>
            <a:r>
              <a:rPr lang="ru-RU" sz="3600" dirty="0" smtClean="0"/>
              <a:t>условие; </a:t>
            </a:r>
            <a:endParaRPr lang="ru-RU" sz="3600" dirty="0"/>
          </a:p>
          <a:p>
            <a:pPr lvl="0" eaLnBrk="0" fontAlgn="base" hangingPunct="0"/>
            <a:r>
              <a:rPr lang="ru-RU" sz="3600" dirty="0"/>
              <a:t>вопрос (требование</a:t>
            </a:r>
            <a:r>
              <a:rPr lang="ru-RU" sz="3600" dirty="0" smtClean="0"/>
              <a:t>);</a:t>
            </a:r>
            <a:endParaRPr lang="ru-RU" sz="3600" dirty="0"/>
          </a:p>
          <a:p>
            <a:pPr lvl="0" eaLnBrk="0" fontAlgn="base" hangingPunct="0"/>
            <a:r>
              <a:rPr lang="ru-RU" sz="3600" dirty="0" smtClean="0"/>
              <a:t>решение;</a:t>
            </a:r>
            <a:endParaRPr lang="ru-RU" sz="3600" dirty="0"/>
          </a:p>
          <a:p>
            <a:pPr lvl="0" eaLnBrk="0" fontAlgn="base" hangingPunct="0"/>
            <a:r>
              <a:rPr lang="ru-RU" sz="3600" dirty="0"/>
              <a:t>ответ.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899" y="232914"/>
            <a:ext cx="10248180" cy="11214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 процессе решения простых задач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учащихся  </a:t>
            </a:r>
            <a:r>
              <a:rPr lang="ru-RU" b="1" dirty="0"/>
              <a:t>формируются следующие умения: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1500996"/>
            <a:ext cx="11657162" cy="4410226"/>
          </a:xfrm>
        </p:spPr>
        <p:txBody>
          <a:bodyPr/>
          <a:lstStyle/>
          <a:p>
            <a:pPr lvl="0" eaLnBrk="0" fontAlgn="base" hangingPunct="0"/>
            <a:r>
              <a:rPr lang="ru-RU" sz="3200" dirty="0" smtClean="0"/>
              <a:t> умение </a:t>
            </a:r>
            <a:r>
              <a:rPr lang="ru-RU" sz="3200" dirty="0"/>
              <a:t>читать задачу (понимать значение слов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ней, выделять главные (опорные) слова;</a:t>
            </a:r>
          </a:p>
          <a:p>
            <a:pPr lvl="0" eaLnBrk="0" fontAlgn="base" hangingPunct="0"/>
            <a:r>
              <a:rPr lang="ru-RU" sz="3200" dirty="0"/>
              <a:t> умение выделить условие и вопрос задачи, известное и неизвестное (данное и искомое);</a:t>
            </a:r>
          </a:p>
          <a:p>
            <a:pPr lvl="0" eaLnBrk="0" fontAlgn="base" hangingPunct="0"/>
            <a:r>
              <a:rPr lang="ru-RU" sz="3200" dirty="0"/>
              <a:t> умение устанавливать связь между данными и искомым, выбирать нужное арифметическое действие, обосновывать его выбор;</a:t>
            </a:r>
          </a:p>
          <a:p>
            <a:pPr lvl="0" eaLnBrk="0" fontAlgn="base" hangingPunct="0"/>
            <a:r>
              <a:rPr lang="ru-RU" sz="3200" dirty="0"/>
              <a:t> умение записывать решение и ответ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657" y="405442"/>
            <a:ext cx="10282686" cy="85401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Пять видов простых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804" y="1397479"/>
            <a:ext cx="11864196" cy="4513743"/>
          </a:xfrm>
        </p:spPr>
        <p:txBody>
          <a:bodyPr/>
          <a:lstStyle/>
          <a:p>
            <a:pPr marL="971550" lvl="1" indent="-514350" algn="just" eaLnBrk="0" fontAlgn="base" hangingPunct="0">
              <a:buFont typeface="+mj-lt"/>
              <a:buAutoNum type="arabicParenR"/>
            </a:pPr>
            <a:r>
              <a:rPr lang="ru-RU" sz="2800" dirty="0"/>
              <a:t>задачи, иллюстрирующие смысл действия сложения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в том числе со словами «столько же»);</a:t>
            </a:r>
          </a:p>
          <a:p>
            <a:pPr marL="971550" lvl="1" indent="-514350" algn="just" eaLnBrk="0" fontAlgn="base" hangingPunct="0">
              <a:buFont typeface="+mj-lt"/>
              <a:buAutoNum type="arabicParenR"/>
            </a:pPr>
            <a:r>
              <a:rPr lang="ru-RU" sz="2800" dirty="0"/>
              <a:t>задачи, иллюстрирующие смысл действия вычитания;</a:t>
            </a:r>
          </a:p>
          <a:p>
            <a:pPr marL="971550" lvl="1" indent="-514350" algn="just" eaLnBrk="0" fontAlgn="base" hangingPunct="0">
              <a:buFont typeface="+mj-lt"/>
              <a:buAutoNum type="arabicParenR"/>
            </a:pPr>
            <a:r>
              <a:rPr lang="ru-RU" sz="2800" dirty="0"/>
              <a:t>задачи на увеличение числа на несколько единиц;</a:t>
            </a:r>
          </a:p>
          <a:p>
            <a:pPr marL="971550" lvl="1" indent="-514350" algn="just" eaLnBrk="0" fontAlgn="base" hangingPunct="0">
              <a:buFont typeface="+mj-lt"/>
              <a:buAutoNum type="arabicParenR"/>
            </a:pPr>
            <a:r>
              <a:rPr lang="ru-RU" sz="2800" dirty="0"/>
              <a:t>задачи на уменьшение числа на несколько единиц;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ru-RU" sz="2800" dirty="0"/>
              <a:t> задачи на определение вместимости сосуда и объема жидкости (в литрах).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273" y="276046"/>
            <a:ext cx="9848340" cy="94028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Деление на команды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18CF62A-2775-4000-8550-4371C87DF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45" y="1216325"/>
            <a:ext cx="10472468" cy="56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888833" cy="96003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Задания для команд</a:t>
            </a:r>
          </a:p>
        </p:txBody>
      </p:sp>
      <p:pic>
        <p:nvPicPr>
          <p:cNvPr id="4" name="Объект 3" descr="Конверт">
            <a:extLst>
              <a:ext uri="{FF2B5EF4-FFF2-40B4-BE49-F238E27FC236}">
                <a16:creationId xmlns:a16="http://schemas.microsoft.com/office/drawing/2014/main" xmlns="" id="{04BBD1B9-997D-4D04-8677-2D6C2EAB7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226874" y="1174405"/>
            <a:ext cx="2424756" cy="2855343"/>
          </a:xfrm>
          <a:prstGeom prst="rect">
            <a:avLst/>
          </a:prstGeom>
        </p:spPr>
      </p:pic>
      <p:pic>
        <p:nvPicPr>
          <p:cNvPr id="5" name="Рисунок 4" descr="Конверт">
            <a:extLst>
              <a:ext uri="{FF2B5EF4-FFF2-40B4-BE49-F238E27FC236}">
                <a16:creationId xmlns:a16="http://schemas.microsoft.com/office/drawing/2014/main" xmlns="" id="{04BBD1B9-997D-4D04-8677-2D6C2EAB7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01329" y="1509398"/>
            <a:ext cx="2473792" cy="2570896"/>
          </a:xfrm>
          <a:prstGeom prst="rect">
            <a:avLst/>
          </a:prstGeom>
        </p:spPr>
      </p:pic>
      <p:pic>
        <p:nvPicPr>
          <p:cNvPr id="6" name="Рисунок 5" descr="Конверт">
            <a:extLst>
              <a:ext uri="{FF2B5EF4-FFF2-40B4-BE49-F238E27FC236}">
                <a16:creationId xmlns:a16="http://schemas.microsoft.com/office/drawing/2014/main" xmlns="" id="{04BBD1B9-997D-4D04-8677-2D6C2EAB7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467451" y="3448411"/>
            <a:ext cx="2599576" cy="2750749"/>
          </a:xfrm>
          <a:prstGeom prst="rect">
            <a:avLst/>
          </a:prstGeom>
        </p:spPr>
      </p:pic>
      <p:pic>
        <p:nvPicPr>
          <p:cNvPr id="7" name="Рисунок 6" descr="Конверт">
            <a:extLst>
              <a:ext uri="{FF2B5EF4-FFF2-40B4-BE49-F238E27FC236}">
                <a16:creationId xmlns:a16="http://schemas.microsoft.com/office/drawing/2014/main" xmlns="" id="{04BBD1B9-997D-4D04-8677-2D6C2EAB7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86331" y="3565521"/>
            <a:ext cx="2605177" cy="2662752"/>
          </a:xfrm>
          <a:prstGeom prst="rect">
            <a:avLst/>
          </a:prstGeom>
        </p:spPr>
      </p:pic>
      <p:pic>
        <p:nvPicPr>
          <p:cNvPr id="8" name="Рисунок 7" descr="Конверт">
            <a:extLst>
              <a:ext uri="{FF2B5EF4-FFF2-40B4-BE49-F238E27FC236}">
                <a16:creationId xmlns:a16="http://schemas.microsoft.com/office/drawing/2014/main" xmlns="" id="{04BBD1B9-997D-4D04-8677-2D6C2EAB7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617789" y="1509398"/>
            <a:ext cx="2457266" cy="24414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CC87E7-4EB2-4BF0-AEC9-84DBFCB0392C}"/>
              </a:ext>
            </a:extLst>
          </p:cNvPr>
          <p:cNvSpPr txBox="1"/>
          <p:nvPr/>
        </p:nvSpPr>
        <p:spPr>
          <a:xfrm>
            <a:off x="2786331" y="2610202"/>
            <a:ext cx="110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/>
              <a:t>№ 5</a:t>
            </a:r>
            <a:endParaRPr lang="ru-RU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ECC87E7-4EB2-4BF0-AEC9-84DBFCB0392C}"/>
              </a:ext>
            </a:extLst>
          </p:cNvPr>
          <p:cNvSpPr txBox="1"/>
          <p:nvPr/>
        </p:nvSpPr>
        <p:spPr>
          <a:xfrm>
            <a:off x="3493698" y="4615132"/>
            <a:ext cx="123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/>
              <a:t>№ 4</a:t>
            </a:r>
            <a:endParaRPr lang="ru-RU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ECC87E7-4EB2-4BF0-AEC9-84DBFCB0392C}"/>
              </a:ext>
            </a:extLst>
          </p:cNvPr>
          <p:cNvSpPr txBox="1"/>
          <p:nvPr/>
        </p:nvSpPr>
        <p:spPr>
          <a:xfrm>
            <a:off x="8326315" y="4615132"/>
            <a:ext cx="115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/>
              <a:t>№ 3</a:t>
            </a:r>
            <a:endParaRPr lang="ru-RU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CC87E7-4EB2-4BF0-AEC9-84DBFCB0392C}"/>
              </a:ext>
            </a:extLst>
          </p:cNvPr>
          <p:cNvSpPr txBox="1"/>
          <p:nvPr/>
        </p:nvSpPr>
        <p:spPr>
          <a:xfrm>
            <a:off x="5900469" y="2340466"/>
            <a:ext cx="120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/>
              <a:t>№ 1</a:t>
            </a:r>
            <a:endParaRPr lang="ru-RU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ECC87E7-4EB2-4BF0-AEC9-84DBFCB0392C}"/>
              </a:ext>
            </a:extLst>
          </p:cNvPr>
          <p:cNvSpPr txBox="1"/>
          <p:nvPr/>
        </p:nvSpPr>
        <p:spPr>
          <a:xfrm>
            <a:off x="9477556" y="2505911"/>
            <a:ext cx="1056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/>
              <a:t>№ 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185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для участников команды № 1: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592" y="1264555"/>
            <a:ext cx="11628408" cy="5593445"/>
          </a:xfrm>
        </p:spPr>
        <p:txBody>
          <a:bodyPr>
            <a:normAutofit/>
          </a:bodyPr>
          <a:lstStyle/>
          <a:p>
            <a:r>
              <a:rPr lang="ru-RU" sz="2800" dirty="0"/>
              <a:t>1. Катя прочитала 5 книг, а Саша </a:t>
            </a:r>
            <a:r>
              <a:rPr lang="ru-RU" sz="2800" dirty="0" smtClean="0"/>
              <a:t>-- 4 </a:t>
            </a:r>
            <a:r>
              <a:rPr lang="ru-RU" sz="2800" dirty="0"/>
              <a:t>книги. Сколько всего книг прочитали дети?</a:t>
            </a:r>
          </a:p>
          <a:p>
            <a:r>
              <a:rPr lang="ru-RU" sz="2800" dirty="0"/>
              <a:t>2. В вазе лежало 6 яблок. В нее положили еще 4 яблока. Сколько яблок стало в вазе?</a:t>
            </a:r>
          </a:p>
          <a:p>
            <a:r>
              <a:rPr lang="ru-RU" sz="2800" dirty="0"/>
              <a:t>3. Около школы посадили 7 берез и 5 кленов. Сколько деревьев посадили около школы?</a:t>
            </a:r>
          </a:p>
          <a:p>
            <a:r>
              <a:rPr lang="ru-RU" sz="2800" dirty="0"/>
              <a:t>4. У Вани 8 </a:t>
            </a:r>
            <a:r>
              <a:rPr lang="ru-RU" sz="2800" dirty="0" smtClean="0"/>
              <a:t>значков, у </a:t>
            </a:r>
            <a:r>
              <a:rPr lang="ru-RU" sz="2800" dirty="0"/>
              <a:t>Пети </a:t>
            </a:r>
            <a:r>
              <a:rPr lang="ru-RU" sz="2800" dirty="0" smtClean="0"/>
              <a:t>-- столько </a:t>
            </a:r>
            <a:r>
              <a:rPr lang="ru-RU" sz="2800" dirty="0"/>
              <a:t>же. Сколько значков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</a:t>
            </a:r>
            <a:r>
              <a:rPr lang="ru-RU" sz="2800" dirty="0"/>
              <a:t>Вани и Пети вместе?</a:t>
            </a:r>
          </a:p>
          <a:p>
            <a:r>
              <a:rPr lang="ru-RU" sz="2800" dirty="0"/>
              <a:t>5. На одной улице построили 6 домов, на другой </a:t>
            </a:r>
            <a:r>
              <a:rPr lang="ru-RU" sz="2800" dirty="0" smtClean="0"/>
              <a:t>-- </a:t>
            </a:r>
            <a:br>
              <a:rPr lang="ru-RU" sz="2800" dirty="0" smtClean="0"/>
            </a:br>
            <a:r>
              <a:rPr lang="ru-RU" sz="2800" dirty="0" smtClean="0"/>
              <a:t>столько </a:t>
            </a:r>
            <a:r>
              <a:rPr lang="ru-RU" sz="2800" dirty="0"/>
              <a:t>же. Сколько всего домов построили на двух улицах?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06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для участников команды № 2: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21" y="1431985"/>
            <a:ext cx="11697419" cy="3961652"/>
          </a:xfrm>
        </p:spPr>
        <p:txBody>
          <a:bodyPr>
            <a:noAutofit/>
          </a:bodyPr>
          <a:lstStyle/>
          <a:p>
            <a:r>
              <a:rPr lang="ru-RU" sz="2800" dirty="0"/>
              <a:t>1. В вазе было 10 груш. 4 груши съели. Сколько груш осталось в вазе?</a:t>
            </a:r>
          </a:p>
          <a:p>
            <a:r>
              <a:rPr lang="ru-RU" sz="2800" dirty="0"/>
              <a:t>2. На дереве </a:t>
            </a:r>
            <a:r>
              <a:rPr lang="ru-RU" sz="2800" dirty="0" smtClean="0"/>
              <a:t>сидело </a:t>
            </a:r>
            <a:r>
              <a:rPr lang="ru-RU" sz="2800" dirty="0"/>
              <a:t>12 птиц. 4 птицы улетели. Сколько птиц осталось на дереве?</a:t>
            </a:r>
          </a:p>
          <a:p>
            <a:r>
              <a:rPr lang="ru-RU" sz="2800" dirty="0"/>
              <a:t>3. Бабушка испекла 16 пирожков. 7 пирожков съели за ужином. Сколько пирожков осталось?</a:t>
            </a:r>
          </a:p>
          <a:p>
            <a:r>
              <a:rPr lang="ru-RU" sz="2800" dirty="0"/>
              <a:t>4. На стоянке было 10 машин. 6 машин </a:t>
            </a:r>
            <a:r>
              <a:rPr lang="ru-RU" sz="2800" dirty="0" smtClean="0"/>
              <a:t>уехало. </a:t>
            </a:r>
            <a:r>
              <a:rPr lang="ru-RU" sz="2800" dirty="0"/>
              <a:t>Сколько машин осталось на стоянке?</a:t>
            </a:r>
          </a:p>
          <a:p>
            <a:r>
              <a:rPr lang="ru-RU" sz="2800" dirty="0"/>
              <a:t>5. Павел из бумаги сделал 11 корабликов. 7 корабликов он подарил своим друзьям. Сколько корабликов осталось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 </a:t>
            </a:r>
            <a:r>
              <a:rPr lang="ru-RU" sz="2800" dirty="0"/>
              <a:t>Павла?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89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для участников команды № 3: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705" y="1388853"/>
            <a:ext cx="11628407" cy="4522369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1. Сестре 7 лет, а брат </a:t>
            </a:r>
            <a:r>
              <a:rPr lang="ru-RU" sz="2800" dirty="0" smtClean="0"/>
              <a:t>-- на </a:t>
            </a:r>
            <a:r>
              <a:rPr lang="ru-RU" sz="2800" dirty="0"/>
              <a:t>4 года старше. Сколько лет брату?</a:t>
            </a:r>
          </a:p>
          <a:p>
            <a:r>
              <a:rPr lang="ru-RU" sz="2800" dirty="0"/>
              <a:t>2. Катя нашла 10 боровиков, а Петя </a:t>
            </a:r>
            <a:r>
              <a:rPr lang="ru-RU" sz="2800" dirty="0" smtClean="0"/>
              <a:t>-- на </a:t>
            </a:r>
            <a:r>
              <a:rPr lang="ru-RU" sz="2800" dirty="0"/>
              <a:t>5 боровиков больше. Сколько боровиков нашел Петя?</a:t>
            </a:r>
          </a:p>
          <a:p>
            <a:r>
              <a:rPr lang="ru-RU" sz="2800" dirty="0"/>
              <a:t>3. В соревнованиях состязались 10 девочек, а мальчиков </a:t>
            </a:r>
            <a:r>
              <a:rPr lang="ru-RU" sz="2800" dirty="0" smtClean="0"/>
              <a:t>-- </a:t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/>
              <a:t>6 больше. Сколько мальчиков </a:t>
            </a:r>
            <a:r>
              <a:rPr lang="ru-RU" sz="2800" dirty="0" smtClean="0"/>
              <a:t>участвовало </a:t>
            </a:r>
            <a:r>
              <a:rPr lang="ru-RU" sz="2800" dirty="0"/>
              <a:t>в соревнованиях?</a:t>
            </a:r>
          </a:p>
          <a:p>
            <a:r>
              <a:rPr lang="ru-RU" sz="2800" dirty="0"/>
              <a:t>4. Дети посадили около школы 9 лип, а берез </a:t>
            </a:r>
            <a:r>
              <a:rPr lang="ru-RU" sz="2800" dirty="0" smtClean="0"/>
              <a:t>-- на </a:t>
            </a:r>
            <a:r>
              <a:rPr lang="ru-RU" sz="2800" dirty="0"/>
              <a:t>5 больше. Сколько берез посадили дети?</a:t>
            </a:r>
          </a:p>
          <a:p>
            <a:r>
              <a:rPr lang="ru-RU" sz="2800" dirty="0"/>
              <a:t>5. Для украшения елки дети сделали 12 рыбок, а бабочек </a:t>
            </a:r>
            <a:r>
              <a:rPr lang="ru-RU" sz="2800" dirty="0" smtClean="0"/>
              <a:t>-- на </a:t>
            </a:r>
            <a:r>
              <a:rPr lang="ru-RU" sz="2800" dirty="0"/>
              <a:t>7 больше. Сколько бабочек сделали дети?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49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1039</TotalTime>
  <Words>672</Words>
  <Application>Microsoft Office PowerPoint</Application>
  <PresentationFormat>Произвольный</PresentationFormat>
  <Paragraphs>156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Повторение сформированных умений решать простые задачи в II классе в начале учебного года посредством реализации интерактивного метода «Бумеранг» </vt:lpstr>
      <vt:lpstr>Компоненты текстовой арифметической задачи: </vt:lpstr>
      <vt:lpstr>В процессе решения простых задач  у учащихся  формируются следующие умения: </vt:lpstr>
      <vt:lpstr>Пять видов простых задач:</vt:lpstr>
      <vt:lpstr>Деление на команды</vt:lpstr>
      <vt:lpstr>Задания для команд</vt:lpstr>
      <vt:lpstr>Задачи для участников команды № 1: </vt:lpstr>
      <vt:lpstr>Задачи для участников команды № 2: </vt:lpstr>
      <vt:lpstr>Задачи для участников команды № 3: </vt:lpstr>
      <vt:lpstr>Задачи для участников команды № 4: </vt:lpstr>
      <vt:lpstr>Задачи для участников команды № 5: </vt:lpstr>
      <vt:lpstr>Задания для участников каждой команды:</vt:lpstr>
      <vt:lpstr>Бумеранг</vt:lpstr>
      <vt:lpstr>Проведение «Бумеранга».</vt:lpstr>
      <vt:lpstr>Оформление записи решения задачи на  листе </vt:lpstr>
      <vt:lpstr>Проверка решения задач участников других четырёх команд, оценивание правильности решения и вычислений:</vt:lpstr>
      <vt:lpstr>Подведение итогов «Бумеранга»  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сформированных умений решать простые задачи во втором классе в начале учебного года посредством реализации интерактивного метода «Бумеранг»</dc:title>
  <dc:creator>User</dc:creator>
  <cp:lastModifiedBy>Гречаникова</cp:lastModifiedBy>
  <cp:revision>41</cp:revision>
  <dcterms:created xsi:type="dcterms:W3CDTF">2022-05-31T15:02:45Z</dcterms:created>
  <dcterms:modified xsi:type="dcterms:W3CDTF">2022-08-10T07:11:08Z</dcterms:modified>
</cp:coreProperties>
</file>