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81" r:id="rId3"/>
    <p:sldId id="28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8" r:id="rId12"/>
    <p:sldId id="28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пуста" initials="Я. Д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5B0"/>
    <a:srgbClr val="FCEFD0"/>
    <a:srgbClr val="FFFFCC"/>
    <a:srgbClr val="0033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4660"/>
  </p:normalViewPr>
  <p:slideViewPr>
    <p:cSldViewPr>
      <p:cViewPr>
        <p:scale>
          <a:sx n="75" d="100"/>
          <a:sy n="75" d="100"/>
        </p:scale>
        <p:origin x="-1284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74B247-C9A6-40D3-89A3-A3123C9BB9D2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0F8DBD-B2CC-41D6-A282-6714C69EE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782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472562-C0EE-4719-B72E-E9D1C78B684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A83ABB-04B8-45C0-8A91-F3F0FE23C13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5F2C94-B5FD-4B3A-AC01-EF4DCAFA0D0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E8D3AB-8EB5-4416-AA3D-B8BE9C99D8A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A3D0EE-E1AA-4567-8B6A-CDE3FD58FE2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62F455-91E9-4117-887F-5438A79C2F4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72079C-2C49-4492-B9AE-90555637C06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F0D3E5-2DF5-4A3F-A020-A8A301D5B2D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DECC4-BAB6-48A3-9F8A-86D85869694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753A4D-40D0-4A39-B5A8-2BF1CB20FF7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187179-E06E-4A06-8F8B-80C1502C03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A04ED3-DC89-4C79-82B0-BF1FD3A64FF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9B24A-DF1F-490E-B329-0EB92682D38C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90493-4AD5-4ACA-965A-CFBA86E25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554A5-D2B4-441B-B7D7-789F437DEA8E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272C2-9C64-4C98-983F-F825A43FC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38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5AB34-22AA-4E7B-807D-AB09CA86FA32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FD502-C642-40AB-BF93-C15FAACC5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00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E802B-1C40-40BE-8994-54B2AD281E18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BD2F4-99BA-4963-8293-59B4FFAC3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95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338CB-EB1A-4D9A-BB17-8AF6A29560E2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E763F-9FFD-4806-9061-1041A301E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979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F3C1-D8BE-4FA5-AB52-4D246451FB96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ED9AC-F34A-4E9D-BF3C-AB7A76A10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02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2F4EB-B7D6-4B8D-94F8-9A50ED563EAD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37E60-3402-42B8-BB53-E9086C52D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37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AA76A-E3FD-4918-B79F-DE387984A16F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D9F4C-ED98-4AF5-9A42-2685AFAB4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83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65E3-A33F-48A7-AA81-E6103065C6FD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774CD-EDA1-412A-B5B9-ED7B91F2B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3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674F0-2795-4911-8E47-C725A5B6E2C7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ACC7F-1C78-4FB3-98EE-A854BE4FB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2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1E670-D4FE-4A0E-984C-A61F8FF9E83F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C41C4-BD6F-4FC5-824E-4D588B3C8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24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47FE7C-6A0C-49E7-9EBA-0694C3192A9E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4323B8-5CCE-4EEA-A862-C33A01451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title"/>
          </p:nvPr>
        </p:nvSpPr>
        <p:spPr>
          <a:xfrm>
            <a:off x="539750" y="1773238"/>
            <a:ext cx="8229600" cy="1800225"/>
          </a:xfrm>
        </p:spPr>
        <p:txBody>
          <a:bodyPr/>
          <a:lstStyle/>
          <a:p>
            <a:pPr eaLnBrk="1" hangingPunct="1"/>
            <a:r>
              <a:rPr lang="ru-RU" altLang="ru-RU" sz="72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/>
            </a:r>
            <a:br>
              <a:rPr lang="ru-RU" altLang="ru-RU" sz="72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r>
              <a:rPr lang="ru-RU" altLang="ru-RU" sz="72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Классный час </a:t>
            </a:r>
            <a:br>
              <a:rPr lang="ru-RU" altLang="ru-RU" sz="72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r>
              <a:rPr lang="ru-RU" altLang="ru-RU" sz="72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«Мы помним!»</a:t>
            </a:r>
            <a:br>
              <a:rPr lang="ru-RU" altLang="ru-RU" sz="72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endParaRPr lang="ru-RU" altLang="ru-RU" sz="7200" dirty="0">
              <a:latin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46088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i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МИР — это…</a:t>
            </a:r>
            <a:endParaRPr lang="ru-RU" altLang="ru-RU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340768"/>
            <a:ext cx="8229600" cy="4525963"/>
          </a:xfrm>
          <a:ln>
            <a:miter lim="800000"/>
            <a:headEnd/>
            <a:tailEnd/>
          </a:ln>
        </p:spPr>
        <p:txBody>
          <a:bodyPr numCol="2"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3600" b="1" dirty="0">
                <a:solidFill>
                  <a:srgbClr val="003366"/>
                </a:solidFill>
                <a:cs typeface="Times New Roman" pitchFamily="18" charset="0"/>
              </a:rPr>
              <a:t>добро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3600" b="1" dirty="0">
                <a:solidFill>
                  <a:srgbClr val="003366"/>
                </a:solidFill>
                <a:cs typeface="Times New Roman" pitchFamily="18" charset="0"/>
              </a:rPr>
              <a:t>дружба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3600" b="1" dirty="0">
                <a:solidFill>
                  <a:srgbClr val="003366"/>
                </a:solidFill>
                <a:cs typeface="Times New Roman" pitchFamily="18" charset="0"/>
              </a:rPr>
              <a:t>спокойствие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3600" b="1" dirty="0">
                <a:solidFill>
                  <a:srgbClr val="003366"/>
                </a:solidFill>
                <a:cs typeface="Times New Roman" pitchFamily="18" charset="0"/>
              </a:rPr>
              <a:t>гармония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3600" b="1" dirty="0">
                <a:solidFill>
                  <a:srgbClr val="003366"/>
                </a:solidFill>
                <a:cs typeface="Times New Roman" pitchFamily="18" charset="0"/>
              </a:rPr>
              <a:t>любовь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600" b="1" dirty="0">
              <a:solidFill>
                <a:srgbClr val="003366"/>
              </a:solidFill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3600" b="1" dirty="0">
                <a:solidFill>
                  <a:srgbClr val="003366"/>
                </a:solidFill>
                <a:cs typeface="Times New Roman" pitchFamily="18" charset="0"/>
              </a:rPr>
              <a:t>радость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3600" b="1" dirty="0">
                <a:solidFill>
                  <a:srgbClr val="003366"/>
                </a:solidFill>
                <a:cs typeface="Times New Roman" pitchFamily="18" charset="0"/>
              </a:rPr>
              <a:t>счастье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3600" b="1" dirty="0">
                <a:solidFill>
                  <a:srgbClr val="003366"/>
                </a:solidFill>
                <a:cs typeface="Times New Roman" pitchFamily="18" charset="0"/>
              </a:rPr>
              <a:t>улыбка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3600" b="1" dirty="0">
                <a:solidFill>
                  <a:srgbClr val="003366"/>
                </a:solidFill>
                <a:cs typeface="Times New Roman" pitchFamily="18" charset="0"/>
              </a:rPr>
              <a:t>помощь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3600" b="1" dirty="0">
                <a:solidFill>
                  <a:srgbClr val="003366"/>
                </a:solidFill>
                <a:cs typeface="Times New Roman" pitchFamily="18" charset="0"/>
              </a:rPr>
              <a:t>согласие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7984" y="1700808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87984" y="1700808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68104" y="1700808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Н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47864" y="1700808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508104" y="1700808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508104" y="2276872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Р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056336" y="2276872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48224" y="2276872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552280" y="2276872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968104" y="2276872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Г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427984" y="2276872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887984" y="2276872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Б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100472" y="2276872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Н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560392" y="2276872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О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347864" y="2852936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Р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807864" y="2852936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Б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267744" y="3429000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С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508104" y="1124744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В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048224" y="1124744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И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52280" y="1124744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Г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968104" y="1124744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Д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427984" y="1124744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О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3887984" y="1124744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П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508104" y="2852936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С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056336" y="2852936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Я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048224" y="2852936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К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552280" y="2852936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А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4968104" y="2852936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Т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4427984" y="2852936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С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3887984" y="2852936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Е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4968104" y="3429000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Т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4427984" y="3429000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А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3887984" y="3429000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Д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3347864" y="3429000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Л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2807864" y="3429000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О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1187624" y="3969120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Р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2807864" y="3969120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И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2267744" y="3969120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Д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3887984" y="3969120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А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3347864" y="3969120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Н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1727744" y="3969120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О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Жить, чтобы создавать, а не разрушать!</a:t>
            </a:r>
          </a:p>
        </p:txBody>
      </p:sp>
      <p:pic>
        <p:nvPicPr>
          <p:cNvPr id="13315" name="Picture 5" descr="https://sun9-2.userapi.com/impg/7L1MqbFQSrER9B7tcUmZw6FfHCzq0RjwOBgM5g/3vIxZ-qkjnM.jpg?size=979x648&amp;quality=95&amp;sign=8d71eae129ce750846557c054a0ba34c&amp;c_uniq_tag=GcmgYhWQlIU3goo9fmuAhl3rJGSn2rVHsudAo_DhPsI&amp;type=albu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36688"/>
            <a:ext cx="5402263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40067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800" b="1" dirty="0">
                <a:solidFill>
                  <a:srgbClr val="002060"/>
                </a:solidFill>
              </a:rPr>
              <a:t>Беларусь помнит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800" dirty="0">
                <a:solidFill>
                  <a:srgbClr val="002060"/>
                </a:solidFill>
              </a:rPr>
              <a:t>Нет большей радости, объединяющей народы,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800" dirty="0">
                <a:solidFill>
                  <a:srgbClr val="002060"/>
                </a:solidFill>
              </a:rPr>
              <a:t>Нет большей солидарности всех стран,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800" dirty="0">
                <a:solidFill>
                  <a:srgbClr val="002060"/>
                </a:solidFill>
              </a:rPr>
              <a:t>Чем слёзы счастья, по щекам текущие сквозь годы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800" dirty="0">
                <a:solidFill>
                  <a:srgbClr val="002060"/>
                </a:solidFill>
              </a:rPr>
              <a:t>В день светлый — в День Победы, что подарен нам!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ru-RU" sz="2800" dirty="0">
              <a:solidFill>
                <a:srgbClr val="002060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800" dirty="0">
                <a:solidFill>
                  <a:srgbClr val="002060"/>
                </a:solidFill>
              </a:rPr>
              <a:t>Нам — всем, живущим на земле свободной,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800" dirty="0">
                <a:solidFill>
                  <a:srgbClr val="002060"/>
                </a:solidFill>
              </a:rPr>
              <a:t>На той земле, что пахнет хвоей и листвой,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800" dirty="0">
                <a:solidFill>
                  <a:srgbClr val="002060"/>
                </a:solidFill>
              </a:rPr>
              <a:t>Где каждый вдох наш был оплачен кровью!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800" dirty="0">
                <a:solidFill>
                  <a:srgbClr val="002060"/>
                </a:solidFill>
              </a:rPr>
              <a:t>Где ПАМЯТЬ нас роднит и мы горды страной!</a:t>
            </a:r>
            <a:endParaRPr lang="ru-RU" alt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5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ru-RU" sz="2600" dirty="0">
                <a:solidFill>
                  <a:srgbClr val="002060"/>
                </a:solidFill>
              </a:rPr>
              <a:t>Страной, разрушенной до основания,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600" dirty="0">
                <a:solidFill>
                  <a:srgbClr val="002060"/>
                </a:solidFill>
              </a:rPr>
              <a:t>Страной, принявшей первой на себя удар,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600" dirty="0">
                <a:solidFill>
                  <a:srgbClr val="002060"/>
                </a:solidFill>
              </a:rPr>
              <a:t>Страной, прошедшей запредельные страдания, 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2600" dirty="0">
                <a:solidFill>
                  <a:srgbClr val="002060"/>
                </a:solidFill>
              </a:rPr>
              <a:t>Где каждый третий на земле её упал. 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ru-RU" sz="2600" dirty="0">
              <a:solidFill>
                <a:srgbClr val="002060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600" dirty="0">
                <a:solidFill>
                  <a:srgbClr val="002060"/>
                </a:solidFill>
              </a:rPr>
              <a:t>Врагам назло — она восстала, возродилась,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600" dirty="0">
                <a:solidFill>
                  <a:srgbClr val="002060"/>
                </a:solidFill>
              </a:rPr>
              <a:t>Красивой стала, снова молодой,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600" dirty="0">
                <a:solidFill>
                  <a:srgbClr val="002060"/>
                </a:solidFill>
              </a:rPr>
              <a:t>Пусть с ней и не стареет наша ПАМЯТЬ, 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2600" dirty="0">
                <a:solidFill>
                  <a:srgbClr val="002060"/>
                </a:solidFill>
              </a:rPr>
              <a:t>Ведь воскрешение её далось такой ценой! 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ru-RU" sz="2600" dirty="0">
              <a:solidFill>
                <a:srgbClr val="002060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600" dirty="0">
                <a:solidFill>
                  <a:srgbClr val="002060"/>
                </a:solidFill>
              </a:rPr>
              <a:t>Сегодня мы как благодарные потомки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600" dirty="0">
                <a:solidFill>
                  <a:srgbClr val="002060"/>
                </a:solidFill>
              </a:rPr>
              <a:t>Исполнить свой перед отцами долг должны —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600" dirty="0">
                <a:solidFill>
                  <a:srgbClr val="002060"/>
                </a:solidFill>
              </a:rPr>
              <a:t>Сказать им «помним…» мы должны все громко,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600" dirty="0">
                <a:solidFill>
                  <a:srgbClr val="002060"/>
                </a:solidFill>
              </a:rPr>
              <a:t>И эту ПАМЯТЬ сохранить должны… </a:t>
            </a:r>
          </a:p>
          <a:p>
            <a:pPr marL="0" indent="0" algn="r" eaLnBrk="1" hangingPunct="1">
              <a:spcBef>
                <a:spcPct val="0"/>
              </a:spcBef>
              <a:buNone/>
            </a:pPr>
            <a:r>
              <a:rPr lang="ru-RU" sz="2600" smtClean="0">
                <a:solidFill>
                  <a:srgbClr val="002060"/>
                </a:solidFill>
              </a:rPr>
              <a:t>Тамара Соломко</a:t>
            </a:r>
            <a:endParaRPr lang="ru-RU" sz="2600" dirty="0">
              <a:solidFill>
                <a:srgbClr val="002060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ru-RU" alt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/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/>
            </a:r>
            <a:br>
              <a:rPr lang="ru-RU" b="1" dirty="0">
                <a:latin typeface="+mn-lt"/>
              </a:rPr>
            </a:br>
            <a:r>
              <a:rPr lang="ru-RU" sz="40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ВОЙНА — это…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340768"/>
            <a:ext cx="8229600" cy="4353347"/>
          </a:xfrm>
          <a:ln>
            <a:miter lim="800000"/>
            <a:headEnd/>
            <a:tailEnd/>
          </a:ln>
        </p:spPr>
        <p:txBody>
          <a:bodyPr numCol="2"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3600" b="1" dirty="0">
                <a:cs typeface="Times New Roman" pitchFamily="18" charset="0"/>
              </a:rPr>
              <a:t>горе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3600" b="1" dirty="0">
                <a:cs typeface="Times New Roman" pitchFamily="18" charset="0"/>
              </a:rPr>
              <a:t>страх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3600" b="1" dirty="0">
                <a:cs typeface="Times New Roman" pitchFamily="18" charset="0"/>
              </a:rPr>
              <a:t>голод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3600" b="1" dirty="0">
                <a:cs typeface="Times New Roman" pitchFamily="18" charset="0"/>
              </a:rPr>
              <a:t>оружие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3600" b="1" dirty="0">
                <a:cs typeface="Times New Roman" pitchFamily="18" charset="0"/>
              </a:rPr>
              <a:t>потеря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600" b="1" dirty="0"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3600" b="1" dirty="0">
                <a:cs typeface="Times New Roman" pitchFamily="18" charset="0"/>
              </a:rPr>
              <a:t>слёзы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3600" b="1" dirty="0">
                <a:cs typeface="Times New Roman" pitchFamily="18" charset="0"/>
              </a:rPr>
              <a:t>беда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3600" b="1" dirty="0">
                <a:cs typeface="Times New Roman" pitchFamily="18" charset="0"/>
              </a:rPr>
              <a:t>смерть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3600" b="1" dirty="0">
                <a:cs typeface="Times New Roman" pitchFamily="18" charset="0"/>
              </a:rPr>
              <a:t>взрывы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3600" b="1" dirty="0">
                <a:cs typeface="Times New Roman" pitchFamily="18" charset="0"/>
              </a:rPr>
              <a:t>пепел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>
                <a:cs typeface="Times New Roman" pitchFamily="18" charset="0"/>
              </a:rPr>
              <a:t/>
            </a:r>
            <a:br>
              <a:rPr lang="ru-RU" sz="3600" b="1" dirty="0">
                <a:cs typeface="Times New Roman" pitchFamily="18" charset="0"/>
              </a:rPr>
            </a:br>
            <a:endParaRPr lang="ru-RU" sz="3600" b="1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7" b="3879"/>
          <a:stretch>
            <a:fillRect/>
          </a:stretch>
        </p:blipFill>
        <p:spPr>
          <a:xfrm>
            <a:off x="1979613" y="1052513"/>
            <a:ext cx="5140325" cy="3513137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827088" y="260350"/>
            <a:ext cx="76469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 dirty="0"/>
              <a:t>Мемориальный комплекс «Хатынь» </a:t>
            </a:r>
            <a:endParaRPr lang="ru-RU" altLang="ru-RU" sz="3200" dirty="0"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3975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latin typeface="+mn-lt"/>
              </a:rPr>
              <a:t>Мемориальный комплекс </a:t>
            </a: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>«</a:t>
            </a:r>
            <a:r>
              <a:rPr lang="ru-RU" sz="3600" b="1" dirty="0">
                <a:latin typeface="+mn-lt"/>
                <a:cs typeface="Times New Roman" pitchFamily="18" charset="0"/>
              </a:rPr>
              <a:t>Брестская крепость»</a:t>
            </a:r>
          </a:p>
        </p:txBody>
      </p:sp>
      <p:pic>
        <p:nvPicPr>
          <p:cNvPr id="7171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5438" y="1268413"/>
            <a:ext cx="5856287" cy="3673475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>
                <a:latin typeface="+mn-lt"/>
              </a:rPr>
              <a:t>Мемориальный комплекс</a:t>
            </a: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  <a:cs typeface="Times New Roman" pitchFamily="18" charset="0"/>
              </a:rPr>
              <a:t>«Курган Славы»</a:t>
            </a:r>
          </a:p>
        </p:txBody>
      </p:sp>
      <p:pic>
        <p:nvPicPr>
          <p:cNvPr id="8195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" t="754" r="93" b="21465"/>
          <a:stretch>
            <a:fillRect/>
          </a:stretch>
        </p:blipFill>
        <p:spPr>
          <a:xfrm>
            <a:off x="1403350" y="1196975"/>
            <a:ext cx="6489700" cy="3784600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latin typeface="+mn-lt"/>
                <a:cs typeface="Times New Roman" pitchFamily="18" charset="0"/>
              </a:rPr>
              <a:t>Архитектурно-скульптурный комплекс «Минск — город-герой» </a:t>
            </a:r>
          </a:p>
        </p:txBody>
      </p:sp>
      <p:pic>
        <p:nvPicPr>
          <p:cNvPr id="9219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9413" y="1341438"/>
            <a:ext cx="6213475" cy="3457575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latin typeface="+mn-lt"/>
                <a:cs typeface="Times New Roman" pitchFamily="18" charset="0"/>
              </a:rPr>
              <a:t>Историко-культурный комплекс </a:t>
            </a:r>
            <a:br>
              <a:rPr lang="ru-RU" altLang="ru-RU" sz="3600" b="1" dirty="0">
                <a:latin typeface="+mn-lt"/>
                <a:cs typeface="Times New Roman" pitchFamily="18" charset="0"/>
              </a:rPr>
            </a:br>
            <a:r>
              <a:rPr lang="ru-RU" altLang="ru-RU" sz="3600" b="1" dirty="0">
                <a:latin typeface="+mn-lt"/>
                <a:cs typeface="Times New Roman" pitchFamily="18" charset="0"/>
              </a:rPr>
              <a:t>«Линия Сталина»</a:t>
            </a:r>
          </a:p>
        </p:txBody>
      </p:sp>
      <p:pic>
        <p:nvPicPr>
          <p:cNvPr id="10243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268413"/>
            <a:ext cx="5483225" cy="36560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264</Words>
  <Application>Microsoft Office PowerPoint</Application>
  <PresentationFormat>Экран (4:3)</PresentationFormat>
  <Paragraphs>111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Классный час  «Мы помним!» </vt:lpstr>
      <vt:lpstr>Презентация PowerPoint</vt:lpstr>
      <vt:lpstr>Презентация PowerPoint</vt:lpstr>
      <vt:lpstr>  ВОЙНА — это…  </vt:lpstr>
      <vt:lpstr>Презентация PowerPoint</vt:lpstr>
      <vt:lpstr>Мемориальный комплекс  «Брестская крепость»</vt:lpstr>
      <vt:lpstr>Мемориальный комплекс «Курган Славы»</vt:lpstr>
      <vt:lpstr>Архитектурно-скульптурный комплекс «Минск — город-герой» </vt:lpstr>
      <vt:lpstr>Историко-культурный комплекс  «Линия Сталина»</vt:lpstr>
      <vt:lpstr>МИР — это…</vt:lpstr>
      <vt:lpstr>Презентация PowerPoint</vt:lpstr>
      <vt:lpstr>Жить, чтобы создавать, а не разрушать!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учреждение образования «Новосверженская средняя школа»</dc:title>
  <dc:creator>fdgvhnjm sdfghjk</dc:creator>
  <cp:lastModifiedBy>Капуста</cp:lastModifiedBy>
  <cp:revision>39</cp:revision>
  <dcterms:created xsi:type="dcterms:W3CDTF">2023-11-11T17:29:55Z</dcterms:created>
  <dcterms:modified xsi:type="dcterms:W3CDTF">2024-04-25T12:38:14Z</dcterms:modified>
</cp:coreProperties>
</file>